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2160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5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D8BD707-D9CF-40AE-B4C6-C98DA3205C09}" type="datetimeFigureOut">
              <a:rPr lang="en-US" smtClean="0"/>
              <a:t>8/12/18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3.png"/><Relationship Id="rId12" Type="http://schemas.openxmlformats.org/officeDocument/2006/relationships/image" Target="../media/image44.png"/><Relationship Id="rId13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Relationship Id="rId3" Type="http://schemas.openxmlformats.org/officeDocument/2006/relationships/image" Target="../media/image36.jpg"/><Relationship Id="rId4" Type="http://schemas.openxmlformats.org/officeDocument/2006/relationships/image" Target="../media/image37.jpg"/><Relationship Id="rId5" Type="http://schemas.openxmlformats.org/officeDocument/2006/relationships/image" Target="../media/image38.png"/><Relationship Id="rId6" Type="http://schemas.openxmlformats.org/officeDocument/2006/relationships/image" Target="../media/image9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9.png"/><Relationship Id="rId7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jp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jp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jpg"/><Relationship Id="rId9" Type="http://schemas.openxmlformats.org/officeDocument/2006/relationships/image" Target="../media/image64.jp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4" Type="http://schemas.openxmlformats.org/officeDocument/2006/relationships/image" Target="../media/image69.png"/><Relationship Id="rId5" Type="http://schemas.openxmlformats.org/officeDocument/2006/relationships/image" Target="../media/image9.png"/><Relationship Id="rId6" Type="http://schemas.openxmlformats.org/officeDocument/2006/relationships/image" Target="../media/image70.png"/><Relationship Id="rId7" Type="http://schemas.openxmlformats.org/officeDocument/2006/relationships/image" Target="../media/image71.jp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9.png"/><Relationship Id="rId5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7.jpg"/><Relationship Id="rId12" Type="http://schemas.openxmlformats.org/officeDocument/2006/relationships/image" Target="../media/image98.png"/><Relationship Id="rId13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jpg"/><Relationship Id="rId3" Type="http://schemas.openxmlformats.org/officeDocument/2006/relationships/image" Target="../media/image90.jpg"/><Relationship Id="rId4" Type="http://schemas.openxmlformats.org/officeDocument/2006/relationships/image" Target="../media/image91.png"/><Relationship Id="rId5" Type="http://schemas.openxmlformats.org/officeDocument/2006/relationships/image" Target="../media/image9.png"/><Relationship Id="rId6" Type="http://schemas.openxmlformats.org/officeDocument/2006/relationships/image" Target="../media/image92.png"/><Relationship Id="rId7" Type="http://schemas.openxmlformats.org/officeDocument/2006/relationships/image" Target="../media/image93.png"/><Relationship Id="rId8" Type="http://schemas.openxmlformats.org/officeDocument/2006/relationships/image" Target="../media/image94.png"/><Relationship Id="rId9" Type="http://schemas.openxmlformats.org/officeDocument/2006/relationships/image" Target="../media/image95.png"/><Relationship Id="rId10" Type="http://schemas.openxmlformats.org/officeDocument/2006/relationships/image" Target="../media/image9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4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4" Type="http://schemas.openxmlformats.org/officeDocument/2006/relationships/image" Target="../media/image9.png"/><Relationship Id="rId5" Type="http://schemas.openxmlformats.org/officeDocument/2006/relationships/image" Target="../media/image106.png"/><Relationship Id="rId6" Type="http://schemas.openxmlformats.org/officeDocument/2006/relationships/image" Target="../media/image107.png"/><Relationship Id="rId7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4" Type="http://schemas.openxmlformats.org/officeDocument/2006/relationships/image" Target="../media/image9.png"/><Relationship Id="rId5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9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HFY58XxqJJ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4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0535" y="959561"/>
            <a:ext cx="48971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Adobe </a:t>
            </a:r>
            <a:r>
              <a:rPr sz="3600" spc="-5" dirty="0"/>
              <a:t>Premiere:</a:t>
            </a:r>
            <a:r>
              <a:rPr sz="3600" spc="-75" dirty="0"/>
              <a:t> </a:t>
            </a:r>
            <a:r>
              <a:rPr sz="3600" spc="-5" dirty="0"/>
              <a:t>Intro</a:t>
            </a:r>
            <a:endParaRPr sz="3600" dirty="0"/>
          </a:p>
        </p:txBody>
      </p:sp>
      <p:sp>
        <p:nvSpPr>
          <p:cNvPr id="4" name="object 4"/>
          <p:cNvSpPr/>
          <p:nvPr/>
        </p:nvSpPr>
        <p:spPr>
          <a:xfrm>
            <a:off x="3533013" y="2563241"/>
            <a:ext cx="1527810" cy="1487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1635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</a:t>
            </a:r>
            <a:r>
              <a:rPr sz="3600" spc="0" dirty="0"/>
              <a:t>t</a:t>
            </a:r>
            <a:r>
              <a:rPr sz="3600" spc="-5" dirty="0"/>
              <a:t>ing: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5060188" y="4602213"/>
            <a:ext cx="3543173" cy="3392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623" y="970102"/>
            <a:ext cx="4866386" cy="4701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60188" y="4951476"/>
            <a:ext cx="3589146" cy="271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15534" y="1795398"/>
            <a:ext cx="271653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can mark your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Out points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from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Project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Panel by</a:t>
            </a:r>
            <a:r>
              <a:rPr sz="1800"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making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view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“Icons”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bottom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left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hand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screen and then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selecting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points by  pressing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“i”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“o”.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1731" y="5196840"/>
            <a:ext cx="527304" cy="4328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2711" y="5370576"/>
            <a:ext cx="85344" cy="853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0969" y="5223509"/>
            <a:ext cx="429691" cy="3340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0969" y="5223255"/>
            <a:ext cx="429895" cy="334010"/>
          </a:xfrm>
          <a:custGeom>
            <a:avLst/>
            <a:gdLst/>
            <a:ahLst/>
            <a:cxnLst/>
            <a:rect l="l" t="t" r="r" b="b"/>
            <a:pathLst>
              <a:path w="429895" h="334010">
                <a:moveTo>
                  <a:pt x="0" y="0"/>
                </a:moveTo>
                <a:lnTo>
                  <a:pt x="429691" y="0"/>
                </a:lnTo>
                <a:lnTo>
                  <a:pt x="429691" y="333756"/>
                </a:lnTo>
                <a:lnTo>
                  <a:pt x="0" y="33375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2702" y="5265039"/>
            <a:ext cx="346710" cy="250825"/>
          </a:xfrm>
          <a:custGeom>
            <a:avLst/>
            <a:gdLst/>
            <a:ahLst/>
            <a:cxnLst/>
            <a:rect l="l" t="t" r="r" b="b"/>
            <a:pathLst>
              <a:path w="346709" h="250825">
                <a:moveTo>
                  <a:pt x="0" y="0"/>
                </a:moveTo>
                <a:lnTo>
                  <a:pt x="0" y="250317"/>
                </a:lnTo>
                <a:lnTo>
                  <a:pt x="346227" y="250317"/>
                </a:lnTo>
                <a:lnTo>
                  <a:pt x="346227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71927" y="2293620"/>
            <a:ext cx="1395984" cy="11582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27248" y="2830067"/>
            <a:ext cx="85343" cy="853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20823" y="2320289"/>
            <a:ext cx="1298575" cy="10604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20823" y="2320163"/>
            <a:ext cx="1298575" cy="1060450"/>
          </a:xfrm>
          <a:custGeom>
            <a:avLst/>
            <a:gdLst/>
            <a:ahLst/>
            <a:cxnLst/>
            <a:rect l="l" t="t" r="r" b="b"/>
            <a:pathLst>
              <a:path w="1298575" h="1060450">
                <a:moveTo>
                  <a:pt x="0" y="0"/>
                </a:moveTo>
                <a:lnTo>
                  <a:pt x="1298575" y="0"/>
                </a:lnTo>
                <a:lnTo>
                  <a:pt x="1298575" y="1059941"/>
                </a:lnTo>
                <a:lnTo>
                  <a:pt x="0" y="105994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3283" y="2452751"/>
            <a:ext cx="1033780" cy="795020"/>
          </a:xfrm>
          <a:custGeom>
            <a:avLst/>
            <a:gdLst/>
            <a:ahLst/>
            <a:cxnLst/>
            <a:rect l="l" t="t" r="r" b="b"/>
            <a:pathLst>
              <a:path w="1033779" h="795019">
                <a:moveTo>
                  <a:pt x="0" y="0"/>
                </a:moveTo>
                <a:lnTo>
                  <a:pt x="0" y="794893"/>
                </a:lnTo>
                <a:lnTo>
                  <a:pt x="1033653" y="794893"/>
                </a:lnTo>
                <a:lnTo>
                  <a:pt x="1033653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0955" y="3547871"/>
            <a:ext cx="4552188" cy="21701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9711" y="3573779"/>
            <a:ext cx="4454029" cy="207276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9711" y="3573779"/>
            <a:ext cx="4454525" cy="2073275"/>
          </a:xfrm>
          <a:custGeom>
            <a:avLst/>
            <a:gdLst/>
            <a:ahLst/>
            <a:cxnLst/>
            <a:rect l="l" t="t" r="r" b="b"/>
            <a:pathLst>
              <a:path w="4454525" h="2073275">
                <a:moveTo>
                  <a:pt x="0" y="1956689"/>
                </a:moveTo>
                <a:lnTo>
                  <a:pt x="116103" y="1671955"/>
                </a:lnTo>
                <a:lnTo>
                  <a:pt x="158267" y="1772158"/>
                </a:lnTo>
                <a:lnTo>
                  <a:pt x="4369701" y="0"/>
                </a:lnTo>
                <a:lnTo>
                  <a:pt x="4454029" y="200406"/>
                </a:lnTo>
                <a:lnTo>
                  <a:pt x="242608" y="1972564"/>
                </a:lnTo>
                <a:lnTo>
                  <a:pt x="284772" y="2072767"/>
                </a:lnTo>
                <a:lnTo>
                  <a:pt x="0" y="1956689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46576" y="2609088"/>
            <a:ext cx="1537715" cy="3657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95852" y="2635250"/>
            <a:ext cx="1440052" cy="2674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95852" y="2635250"/>
            <a:ext cx="1440180" cy="267970"/>
          </a:xfrm>
          <a:custGeom>
            <a:avLst/>
            <a:gdLst/>
            <a:ahLst/>
            <a:cxnLst/>
            <a:rect l="l" t="t" r="r" b="b"/>
            <a:pathLst>
              <a:path w="1440179" h="267969">
                <a:moveTo>
                  <a:pt x="0" y="133730"/>
                </a:moveTo>
                <a:lnTo>
                  <a:pt x="133603" y="0"/>
                </a:lnTo>
                <a:lnTo>
                  <a:pt x="133603" y="66928"/>
                </a:lnTo>
                <a:lnTo>
                  <a:pt x="1440052" y="66928"/>
                </a:lnTo>
                <a:lnTo>
                  <a:pt x="1440052" y="200533"/>
                </a:lnTo>
                <a:lnTo>
                  <a:pt x="133603" y="200533"/>
                </a:lnTo>
                <a:lnTo>
                  <a:pt x="133603" y="267462"/>
                </a:lnTo>
                <a:lnTo>
                  <a:pt x="0" y="13373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1635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</a:t>
            </a:r>
            <a:r>
              <a:rPr sz="3600" spc="0" dirty="0"/>
              <a:t>t</a:t>
            </a:r>
            <a:r>
              <a:rPr sz="3600" spc="-5" dirty="0"/>
              <a:t>ing: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4067683" y="1088516"/>
            <a:ext cx="4839843" cy="40727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18515" y="1340358"/>
            <a:ext cx="25527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Double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clicking on</a:t>
            </a:r>
            <a:r>
              <a:rPr sz="1800" spc="-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clip  in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Project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Panel brings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clip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Source  Panel,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where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can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also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edit.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72711" y="2759964"/>
            <a:ext cx="458724" cy="11795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29989" y="2788030"/>
            <a:ext cx="343788" cy="1078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29989" y="2788030"/>
            <a:ext cx="344170" cy="1079500"/>
          </a:xfrm>
          <a:custGeom>
            <a:avLst/>
            <a:gdLst/>
            <a:ahLst/>
            <a:cxnLst/>
            <a:rect l="l" t="t" r="r" b="b"/>
            <a:pathLst>
              <a:path w="344170" h="1079500">
                <a:moveTo>
                  <a:pt x="0" y="171958"/>
                </a:moveTo>
                <a:lnTo>
                  <a:pt x="171958" y="0"/>
                </a:lnTo>
                <a:lnTo>
                  <a:pt x="343788" y="171958"/>
                </a:lnTo>
                <a:lnTo>
                  <a:pt x="257810" y="171958"/>
                </a:lnTo>
                <a:lnTo>
                  <a:pt x="257810" y="1078992"/>
                </a:lnTo>
                <a:lnTo>
                  <a:pt x="85978" y="1078992"/>
                </a:lnTo>
                <a:lnTo>
                  <a:pt x="85978" y="171958"/>
                </a:lnTo>
                <a:lnTo>
                  <a:pt x="0" y="171958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18515" y="3803142"/>
            <a:ext cx="182498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can also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mark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800" spc="-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Out  points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Source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Panel.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50535" y="2886455"/>
            <a:ext cx="1234439" cy="632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25084" y="3159251"/>
            <a:ext cx="85344" cy="853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98922" y="2912110"/>
            <a:ext cx="1136268" cy="5346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98922" y="2912236"/>
            <a:ext cx="1136650" cy="534670"/>
          </a:xfrm>
          <a:custGeom>
            <a:avLst/>
            <a:gdLst/>
            <a:ahLst/>
            <a:cxnLst/>
            <a:rect l="l" t="t" r="r" b="b"/>
            <a:pathLst>
              <a:path w="1136650" h="534670">
                <a:moveTo>
                  <a:pt x="0" y="0"/>
                </a:moveTo>
                <a:lnTo>
                  <a:pt x="1136268" y="0"/>
                </a:lnTo>
                <a:lnTo>
                  <a:pt x="1136268" y="534670"/>
                </a:lnTo>
                <a:lnTo>
                  <a:pt x="0" y="53467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65852" y="2979039"/>
            <a:ext cx="1002665" cy="401320"/>
          </a:xfrm>
          <a:custGeom>
            <a:avLst/>
            <a:gdLst/>
            <a:ahLst/>
            <a:cxnLst/>
            <a:rect l="l" t="t" r="r" b="b"/>
            <a:pathLst>
              <a:path w="1002664" h="401320">
                <a:moveTo>
                  <a:pt x="0" y="0"/>
                </a:moveTo>
                <a:lnTo>
                  <a:pt x="0" y="401065"/>
                </a:lnTo>
                <a:lnTo>
                  <a:pt x="1002538" y="401065"/>
                </a:lnTo>
                <a:lnTo>
                  <a:pt x="1002538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1635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</a:t>
            </a:r>
            <a:r>
              <a:rPr sz="3600" spc="0" dirty="0"/>
              <a:t>t</a:t>
            </a:r>
            <a:r>
              <a:rPr sz="3600" spc="-5" dirty="0"/>
              <a:t>ing: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327355" y="1155319"/>
            <a:ext cx="2123694" cy="3951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81960" y="1207084"/>
            <a:ext cx="278765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By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clicking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small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wrench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bottom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right of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source  panel, 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get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 Source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Panel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preference  options.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07692" y="2749295"/>
            <a:ext cx="1825752" cy="14462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57348" y="2774823"/>
            <a:ext cx="1727708" cy="13482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57348" y="2774823"/>
            <a:ext cx="1727835" cy="1348740"/>
          </a:xfrm>
          <a:custGeom>
            <a:avLst/>
            <a:gdLst/>
            <a:ahLst/>
            <a:cxnLst/>
            <a:rect l="l" t="t" r="r" b="b"/>
            <a:pathLst>
              <a:path w="1727835" h="1348739">
                <a:moveTo>
                  <a:pt x="0" y="1278001"/>
                </a:moveTo>
                <a:lnTo>
                  <a:pt x="70231" y="872235"/>
                </a:lnTo>
                <a:lnTo>
                  <a:pt x="154050" y="991234"/>
                </a:lnTo>
                <a:lnTo>
                  <a:pt x="1559940" y="0"/>
                </a:lnTo>
                <a:lnTo>
                  <a:pt x="1727708" y="238125"/>
                </a:lnTo>
                <a:lnTo>
                  <a:pt x="321944" y="1229233"/>
                </a:lnTo>
                <a:lnTo>
                  <a:pt x="405764" y="1348232"/>
                </a:lnTo>
                <a:lnTo>
                  <a:pt x="0" y="1278001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943725" y="452627"/>
            <a:ext cx="2030856" cy="31814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494403" y="3848480"/>
            <a:ext cx="1945639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If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Right Click  on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Timeline</a:t>
            </a:r>
            <a:r>
              <a:rPr sz="18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Source  Panel, you also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get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these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options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18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editing.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48984" y="3511296"/>
            <a:ext cx="932688" cy="6659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00291" y="3541521"/>
            <a:ext cx="830199" cy="5613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00291" y="3541521"/>
            <a:ext cx="830580" cy="561340"/>
          </a:xfrm>
          <a:custGeom>
            <a:avLst/>
            <a:gdLst/>
            <a:ahLst/>
            <a:cxnLst/>
            <a:rect l="l" t="t" r="r" b="b"/>
            <a:pathLst>
              <a:path w="830579" h="561339">
                <a:moveTo>
                  <a:pt x="0" y="424560"/>
                </a:moveTo>
                <a:lnTo>
                  <a:pt x="656209" y="68452"/>
                </a:lnTo>
                <a:lnTo>
                  <a:pt x="619125" y="0"/>
                </a:lnTo>
                <a:lnTo>
                  <a:pt x="830199" y="62611"/>
                </a:lnTo>
                <a:lnTo>
                  <a:pt x="767588" y="273557"/>
                </a:lnTo>
                <a:lnTo>
                  <a:pt x="730504" y="205231"/>
                </a:lnTo>
                <a:lnTo>
                  <a:pt x="74168" y="561339"/>
                </a:lnTo>
                <a:lnTo>
                  <a:pt x="0" y="42456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7198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Editing:</a:t>
            </a:r>
            <a:r>
              <a:rPr sz="3600" spc="-70" dirty="0"/>
              <a:t> </a:t>
            </a:r>
            <a:r>
              <a:rPr sz="3600" spc="-5" dirty="0"/>
              <a:t>Trimming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399122" y="686054"/>
            <a:ext cx="2463800" cy="1638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7967" y="1226819"/>
            <a:ext cx="3183635" cy="536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17752" y="1252474"/>
            <a:ext cx="3084195" cy="4392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17752" y="1252474"/>
            <a:ext cx="3084195" cy="439420"/>
          </a:xfrm>
          <a:custGeom>
            <a:avLst/>
            <a:gdLst/>
            <a:ahLst/>
            <a:cxnLst/>
            <a:rect l="l" t="t" r="r" b="b"/>
            <a:pathLst>
              <a:path w="3084195" h="439419">
                <a:moveTo>
                  <a:pt x="0" y="219583"/>
                </a:moveTo>
                <a:lnTo>
                  <a:pt x="219582" y="0"/>
                </a:lnTo>
                <a:lnTo>
                  <a:pt x="219582" y="109854"/>
                </a:lnTo>
                <a:lnTo>
                  <a:pt x="3084195" y="109854"/>
                </a:lnTo>
                <a:lnTo>
                  <a:pt x="3084195" y="329438"/>
                </a:lnTo>
                <a:lnTo>
                  <a:pt x="219582" y="329438"/>
                </a:lnTo>
                <a:lnTo>
                  <a:pt x="219582" y="439292"/>
                </a:lnTo>
                <a:lnTo>
                  <a:pt x="0" y="219583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7522" y="2704973"/>
            <a:ext cx="2565400" cy="134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74392" y="3201923"/>
            <a:ext cx="3183635" cy="5379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24048" y="3228594"/>
            <a:ext cx="3084195" cy="4392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24048" y="3228594"/>
            <a:ext cx="3084195" cy="439420"/>
          </a:xfrm>
          <a:custGeom>
            <a:avLst/>
            <a:gdLst/>
            <a:ahLst/>
            <a:cxnLst/>
            <a:rect l="l" t="t" r="r" b="b"/>
            <a:pathLst>
              <a:path w="3084195" h="439420">
                <a:moveTo>
                  <a:pt x="0" y="219582"/>
                </a:moveTo>
                <a:lnTo>
                  <a:pt x="219582" y="0"/>
                </a:lnTo>
                <a:lnTo>
                  <a:pt x="219582" y="109854"/>
                </a:lnTo>
                <a:lnTo>
                  <a:pt x="3084195" y="109854"/>
                </a:lnTo>
                <a:lnTo>
                  <a:pt x="3084195" y="329438"/>
                </a:lnTo>
                <a:lnTo>
                  <a:pt x="219582" y="329438"/>
                </a:lnTo>
                <a:lnTo>
                  <a:pt x="219582" y="439292"/>
                </a:lnTo>
                <a:lnTo>
                  <a:pt x="0" y="219582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7522" y="4502937"/>
            <a:ext cx="1892300" cy="11048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2960" y="4541037"/>
            <a:ext cx="1600200" cy="10667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92580" y="4930140"/>
            <a:ext cx="1705356" cy="4602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42364" y="4965065"/>
            <a:ext cx="1604137" cy="3437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42364" y="4965065"/>
            <a:ext cx="1604645" cy="344170"/>
          </a:xfrm>
          <a:custGeom>
            <a:avLst/>
            <a:gdLst/>
            <a:ahLst/>
            <a:cxnLst/>
            <a:rect l="l" t="t" r="r" b="b"/>
            <a:pathLst>
              <a:path w="1604645" h="344170">
                <a:moveTo>
                  <a:pt x="0" y="85979"/>
                </a:moveTo>
                <a:lnTo>
                  <a:pt x="1432306" y="85979"/>
                </a:lnTo>
                <a:lnTo>
                  <a:pt x="1432306" y="0"/>
                </a:lnTo>
                <a:lnTo>
                  <a:pt x="1604137" y="171831"/>
                </a:lnTo>
                <a:lnTo>
                  <a:pt x="1432306" y="343789"/>
                </a:lnTo>
                <a:lnTo>
                  <a:pt x="1432306" y="257810"/>
                </a:lnTo>
                <a:lnTo>
                  <a:pt x="0" y="257810"/>
                </a:lnTo>
                <a:lnTo>
                  <a:pt x="0" y="85979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681854" y="924509"/>
            <a:ext cx="3235325" cy="488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7185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Put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cursor at</a:t>
            </a:r>
            <a:r>
              <a:rPr sz="18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beginning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or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end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where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want to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trim.</a:t>
            </a:r>
            <a:endParaRPr sz="1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 marL="918210" marR="289560">
              <a:lnSpc>
                <a:spcPct val="100000"/>
              </a:lnSpc>
              <a:spcBef>
                <a:spcPts val="5"/>
              </a:spcBef>
            </a:pP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When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becomes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red,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can</a:t>
            </a:r>
            <a:r>
              <a:rPr sz="1800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drag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clip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the  desired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trimmed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spot.</a:t>
            </a:r>
            <a:endParaRPr sz="1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50">
              <a:latin typeface="Times New Roman"/>
              <a:cs typeface="Times New Roman"/>
            </a:endParaRPr>
          </a:p>
          <a:p>
            <a:pPr marL="135255" marR="5080">
              <a:lnSpc>
                <a:spcPct val="100000"/>
              </a:lnSpc>
              <a:tabLst>
                <a:tab pos="2669540" algn="l"/>
              </a:tabLst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can drag your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clip</a:t>
            </a:r>
            <a:r>
              <a:rPr sz="1800" spc="-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over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into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gap.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Make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sure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they</a:t>
            </a:r>
            <a:r>
              <a:rPr sz="18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“snap”</a:t>
            </a:r>
            <a:r>
              <a:rPr sz="18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together.	</a:t>
            </a:r>
            <a:r>
              <a:rPr sz="1800" spc="5" dirty="0">
                <a:solidFill>
                  <a:srgbClr val="FFFFFF"/>
                </a:solidFill>
                <a:latin typeface="Century Gothic"/>
                <a:cs typeface="Century Gothic"/>
              </a:rPr>
              <a:t>If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it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does not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snap</a:t>
            </a:r>
            <a:endParaRPr sz="1800">
              <a:latin typeface="Century Gothic"/>
              <a:cs typeface="Century Gothic"/>
            </a:endParaRPr>
          </a:p>
          <a:p>
            <a:pPr marL="13525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together,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press “s”</a:t>
            </a:r>
            <a:r>
              <a:rPr sz="1800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key.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957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Editing:</a:t>
            </a:r>
            <a:r>
              <a:rPr sz="3600" spc="-80" dirty="0"/>
              <a:t> </a:t>
            </a:r>
            <a:r>
              <a:rPr sz="3600" dirty="0"/>
              <a:t>Transitions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367893" y="808608"/>
            <a:ext cx="2933700" cy="180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2560" y="2708605"/>
            <a:ext cx="27311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Right click on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where</a:t>
            </a:r>
            <a:r>
              <a:rPr sz="1800" spc="-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want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add transitions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–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Select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Apply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Default  Transitions.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0457" y="340740"/>
            <a:ext cx="2880867" cy="20450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91883" y="315468"/>
            <a:ext cx="900683" cy="4678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00316" y="505968"/>
            <a:ext cx="85344" cy="85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41286" y="340359"/>
            <a:ext cx="802132" cy="3708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41286" y="340740"/>
            <a:ext cx="802640" cy="370205"/>
          </a:xfrm>
          <a:custGeom>
            <a:avLst/>
            <a:gdLst/>
            <a:ahLst/>
            <a:cxnLst/>
            <a:rect l="l" t="t" r="r" b="b"/>
            <a:pathLst>
              <a:path w="802640" h="370205">
                <a:moveTo>
                  <a:pt x="0" y="0"/>
                </a:moveTo>
                <a:lnTo>
                  <a:pt x="802132" y="0"/>
                </a:lnTo>
                <a:lnTo>
                  <a:pt x="802132" y="369823"/>
                </a:lnTo>
                <a:lnTo>
                  <a:pt x="0" y="36982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87515" y="386968"/>
            <a:ext cx="709930" cy="277495"/>
          </a:xfrm>
          <a:custGeom>
            <a:avLst/>
            <a:gdLst/>
            <a:ahLst/>
            <a:cxnLst/>
            <a:rect l="l" t="t" r="r" b="b"/>
            <a:pathLst>
              <a:path w="709929" h="277495">
                <a:moveTo>
                  <a:pt x="0" y="0"/>
                </a:moveTo>
                <a:lnTo>
                  <a:pt x="0" y="277367"/>
                </a:lnTo>
                <a:lnTo>
                  <a:pt x="709676" y="277367"/>
                </a:lnTo>
                <a:lnTo>
                  <a:pt x="70967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894326" y="2708605"/>
            <a:ext cx="37414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If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want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something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other than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Default Transition, 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can go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to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Effects tab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Project box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then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Video</a:t>
            </a:r>
            <a:r>
              <a:rPr sz="1800" spc="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Transitions.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41066" y="4163009"/>
            <a:ext cx="5919978" cy="16054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22776" y="4334255"/>
            <a:ext cx="4597908" cy="4221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72178" y="4369689"/>
            <a:ext cx="4497451" cy="3054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72178" y="4369689"/>
            <a:ext cx="4497705" cy="305435"/>
          </a:xfrm>
          <a:custGeom>
            <a:avLst/>
            <a:gdLst/>
            <a:ahLst/>
            <a:cxnLst/>
            <a:rect l="l" t="t" r="r" b="b"/>
            <a:pathLst>
              <a:path w="4497705" h="305435">
                <a:moveTo>
                  <a:pt x="0" y="76327"/>
                </a:moveTo>
                <a:lnTo>
                  <a:pt x="4344670" y="76327"/>
                </a:lnTo>
                <a:lnTo>
                  <a:pt x="4344670" y="0"/>
                </a:lnTo>
                <a:lnTo>
                  <a:pt x="4497451" y="152654"/>
                </a:lnTo>
                <a:lnTo>
                  <a:pt x="4344670" y="305435"/>
                </a:lnTo>
                <a:lnTo>
                  <a:pt x="4344670" y="229108"/>
                </a:lnTo>
                <a:lnTo>
                  <a:pt x="0" y="229108"/>
                </a:lnTo>
                <a:lnTo>
                  <a:pt x="0" y="76327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53364" y="4291710"/>
            <a:ext cx="239776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Once you select</a:t>
            </a:r>
            <a:r>
              <a:rPr sz="18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 transition, you can  drag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drop </a:t>
            </a:r>
            <a:r>
              <a:rPr sz="1800" spc="5" dirty="0">
                <a:solidFill>
                  <a:srgbClr val="FFFFFF"/>
                </a:solidFill>
                <a:latin typeface="Century Gothic"/>
                <a:cs typeface="Century Gothic"/>
              </a:rPr>
              <a:t>it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into  desired location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on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timeline.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2769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Editing:</a:t>
            </a:r>
            <a:r>
              <a:rPr sz="3600" spc="-80" dirty="0"/>
              <a:t> </a:t>
            </a:r>
            <a:r>
              <a:rPr sz="3600" dirty="0"/>
              <a:t>Titles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872439" y="981913"/>
            <a:ext cx="7268209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100"/>
              </a:spcBef>
              <a:tabLst>
                <a:tab pos="5128260" algn="l"/>
              </a:tabLst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can upload your titles through your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own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personalized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images,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such as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files made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Photoshop, PowerPoint,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or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Keynote.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One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tip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that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can make titles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Photoshop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with transparent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backgrounds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that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can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put</a:t>
            </a:r>
            <a:r>
              <a:rPr sz="180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over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footage.	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Premiere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does not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come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with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default titles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–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will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always need 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make your</a:t>
            </a:r>
            <a:r>
              <a:rPr sz="1800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own.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3986" y="2624201"/>
            <a:ext cx="7782941" cy="23870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95372" y="3368040"/>
            <a:ext cx="4101083" cy="516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43632" y="3402710"/>
            <a:ext cx="4000881" cy="4010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43632" y="3402710"/>
            <a:ext cx="4001135" cy="401320"/>
          </a:xfrm>
          <a:custGeom>
            <a:avLst/>
            <a:gdLst/>
            <a:ahLst/>
            <a:cxnLst/>
            <a:rect l="l" t="t" r="r" b="b"/>
            <a:pathLst>
              <a:path w="4001134" h="401320">
                <a:moveTo>
                  <a:pt x="0" y="100202"/>
                </a:moveTo>
                <a:lnTo>
                  <a:pt x="3800348" y="100202"/>
                </a:lnTo>
                <a:lnTo>
                  <a:pt x="3800348" y="0"/>
                </a:lnTo>
                <a:lnTo>
                  <a:pt x="4000881" y="200533"/>
                </a:lnTo>
                <a:lnTo>
                  <a:pt x="3800348" y="401065"/>
                </a:lnTo>
                <a:lnTo>
                  <a:pt x="3800348" y="300736"/>
                </a:lnTo>
                <a:lnTo>
                  <a:pt x="0" y="300736"/>
                </a:lnTo>
                <a:lnTo>
                  <a:pt x="0" y="100202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294889" y="5040883"/>
            <a:ext cx="42125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61531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Once you have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image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prepared,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all you have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do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drag</a:t>
            </a:r>
            <a:r>
              <a:rPr sz="1800" spc="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it</a:t>
            </a:r>
            <a:endParaRPr sz="1800">
              <a:latin typeface="Century Gothic"/>
              <a:cs typeface="Century Gothic"/>
            </a:endParaRPr>
          </a:p>
          <a:p>
            <a:pPr marL="544195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into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layer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18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timeline.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024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Editing:</a:t>
            </a:r>
            <a:r>
              <a:rPr sz="3600" spc="-80" dirty="0"/>
              <a:t> </a:t>
            </a:r>
            <a:r>
              <a:rPr sz="3600" dirty="0"/>
              <a:t>Music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238721" y="1241171"/>
            <a:ext cx="5765673" cy="3831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5924" y="2616707"/>
            <a:ext cx="536448" cy="1475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3963" y="2644901"/>
            <a:ext cx="420116" cy="13749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3963" y="2644901"/>
            <a:ext cx="420370" cy="1375410"/>
          </a:xfrm>
          <a:custGeom>
            <a:avLst/>
            <a:gdLst/>
            <a:ahLst/>
            <a:cxnLst/>
            <a:rect l="l" t="t" r="r" b="b"/>
            <a:pathLst>
              <a:path w="420369" h="1375410">
                <a:moveTo>
                  <a:pt x="0" y="210058"/>
                </a:moveTo>
                <a:lnTo>
                  <a:pt x="210070" y="0"/>
                </a:lnTo>
                <a:lnTo>
                  <a:pt x="420116" y="210058"/>
                </a:lnTo>
                <a:lnTo>
                  <a:pt x="315087" y="210058"/>
                </a:lnTo>
                <a:lnTo>
                  <a:pt x="315087" y="1374902"/>
                </a:lnTo>
                <a:lnTo>
                  <a:pt x="105028" y="1374902"/>
                </a:lnTo>
                <a:lnTo>
                  <a:pt x="105028" y="210058"/>
                </a:lnTo>
                <a:lnTo>
                  <a:pt x="0" y="210058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00072" y="4213859"/>
            <a:ext cx="2353055" cy="5273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48458" y="4248911"/>
            <a:ext cx="2253488" cy="4105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48458" y="4248911"/>
            <a:ext cx="2253615" cy="410845"/>
          </a:xfrm>
          <a:custGeom>
            <a:avLst/>
            <a:gdLst/>
            <a:ahLst/>
            <a:cxnLst/>
            <a:rect l="l" t="t" r="r" b="b"/>
            <a:pathLst>
              <a:path w="2253615" h="410845">
                <a:moveTo>
                  <a:pt x="0" y="102743"/>
                </a:moveTo>
                <a:lnTo>
                  <a:pt x="2048129" y="102743"/>
                </a:lnTo>
                <a:lnTo>
                  <a:pt x="2048129" y="0"/>
                </a:lnTo>
                <a:lnTo>
                  <a:pt x="2253488" y="205358"/>
                </a:lnTo>
                <a:lnTo>
                  <a:pt x="2048129" y="410590"/>
                </a:lnTo>
                <a:lnTo>
                  <a:pt x="2048129" y="307975"/>
                </a:lnTo>
                <a:lnTo>
                  <a:pt x="0" y="307975"/>
                </a:lnTo>
                <a:lnTo>
                  <a:pt x="0" y="102743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86246" y="2186685"/>
            <a:ext cx="230759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can drag your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music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from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Project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folders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1800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the  Source Pane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or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timeline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18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begin.</a:t>
            </a:r>
            <a:endParaRPr sz="1800">
              <a:latin typeface="Century Gothic"/>
              <a:cs typeface="Century Gothic"/>
            </a:endParaRPr>
          </a:p>
          <a:p>
            <a:pPr marL="12700" marR="1587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Source Pane will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allow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edit</a:t>
            </a:r>
            <a:r>
              <a:rPr sz="1800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music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within  Premiere.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024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Editing:</a:t>
            </a:r>
            <a:r>
              <a:rPr sz="3600" spc="-80" dirty="0"/>
              <a:t> </a:t>
            </a:r>
            <a:r>
              <a:rPr sz="3600" dirty="0"/>
              <a:t>Music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533271" y="1308353"/>
            <a:ext cx="507047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  <a:tabLst>
                <a:tab pos="1463675" algn="l"/>
              </a:tabLst>
            </a:pP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view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waves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timeline, take your  cursor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top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audio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file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drag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it 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down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–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blue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waves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video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file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green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waves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an added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music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track.	The </a:t>
            </a:r>
            <a:r>
              <a:rPr sz="1800" spc="-20" dirty="0">
                <a:solidFill>
                  <a:srgbClr val="FFFFFF"/>
                </a:solidFill>
                <a:latin typeface="Century Gothic"/>
                <a:cs typeface="Century Gothic"/>
              </a:rPr>
              <a:t>two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waves represent 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left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right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channel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800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audio.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54658" y="3201797"/>
            <a:ext cx="5626100" cy="1587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024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Editing:</a:t>
            </a:r>
            <a:r>
              <a:rPr sz="3600" spc="-80" dirty="0"/>
              <a:t> </a:t>
            </a:r>
            <a:r>
              <a:rPr sz="3600" dirty="0"/>
              <a:t>Music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1787779" y="1289050"/>
            <a:ext cx="5740400" cy="162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37056" y="3991736"/>
            <a:ext cx="51015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251075" algn="l"/>
              </a:tabLst>
            </a:pP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adjust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volume, hover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mouse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middle of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channels and then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bring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waves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up</a:t>
            </a:r>
            <a:r>
              <a:rPr sz="1800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 down.	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This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way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can make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voices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louder,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music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softer.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39695" y="2682239"/>
            <a:ext cx="1022604" cy="1295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91892" y="2709545"/>
            <a:ext cx="918337" cy="11935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91892" y="2709545"/>
            <a:ext cx="918844" cy="1193800"/>
          </a:xfrm>
          <a:custGeom>
            <a:avLst/>
            <a:gdLst/>
            <a:ahLst/>
            <a:cxnLst/>
            <a:rect l="l" t="t" r="r" b="b"/>
            <a:pathLst>
              <a:path w="918844" h="1193800">
                <a:moveTo>
                  <a:pt x="571754" y="54482"/>
                </a:moveTo>
                <a:lnTo>
                  <a:pt x="863726" y="0"/>
                </a:lnTo>
                <a:lnTo>
                  <a:pt x="918337" y="291972"/>
                </a:lnTo>
                <a:lnTo>
                  <a:pt x="831723" y="232663"/>
                </a:lnTo>
                <a:lnTo>
                  <a:pt x="173355" y="1193545"/>
                </a:lnTo>
                <a:lnTo>
                  <a:pt x="0" y="1074927"/>
                </a:lnTo>
                <a:lnTo>
                  <a:pt x="658368" y="113918"/>
                </a:lnTo>
                <a:lnTo>
                  <a:pt x="571754" y="54482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024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Editing:</a:t>
            </a:r>
            <a:r>
              <a:rPr sz="3600" spc="-80" dirty="0"/>
              <a:t> </a:t>
            </a:r>
            <a:r>
              <a:rPr sz="3600" dirty="0"/>
              <a:t>Music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2566797" y="1081405"/>
            <a:ext cx="3670300" cy="106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17141" y="2645155"/>
            <a:ext cx="510032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715" marR="121920" indent="80645" algn="just">
              <a:lnSpc>
                <a:spcPct val="100000"/>
              </a:lnSpc>
              <a:spcBef>
                <a:spcPts val="100"/>
              </a:spcBef>
            </a:pP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If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drag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Audio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option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left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on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timeline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out, 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middle circle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button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is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where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can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add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remove</a:t>
            </a:r>
            <a:r>
              <a:rPr sz="18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Keyframe.</a:t>
            </a:r>
            <a:endParaRPr sz="1800">
              <a:latin typeface="Century Gothic"/>
              <a:cs typeface="Century Gothic"/>
            </a:endParaRPr>
          </a:p>
          <a:p>
            <a:pPr marL="12700" marR="5080" indent="-635"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keyframe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allows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to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split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audio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order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change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volumes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at different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spots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on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music or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voice</a:t>
            </a:r>
            <a:r>
              <a:rPr sz="1800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tracks.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4388" y="1301496"/>
            <a:ext cx="2275332" cy="10911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00144" y="1804416"/>
            <a:ext cx="85344" cy="85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54172" y="1327150"/>
            <a:ext cx="2177033" cy="9931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54172" y="1327150"/>
            <a:ext cx="2177415" cy="993140"/>
          </a:xfrm>
          <a:custGeom>
            <a:avLst/>
            <a:gdLst/>
            <a:ahLst/>
            <a:cxnLst/>
            <a:rect l="l" t="t" r="r" b="b"/>
            <a:pathLst>
              <a:path w="2177415" h="993139">
                <a:moveTo>
                  <a:pt x="0" y="0"/>
                </a:moveTo>
                <a:lnTo>
                  <a:pt x="2177033" y="0"/>
                </a:lnTo>
                <a:lnTo>
                  <a:pt x="2177033" y="993013"/>
                </a:lnTo>
                <a:lnTo>
                  <a:pt x="0" y="99301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78251" y="1451355"/>
            <a:ext cx="1929130" cy="744855"/>
          </a:xfrm>
          <a:custGeom>
            <a:avLst/>
            <a:gdLst/>
            <a:ahLst/>
            <a:cxnLst/>
            <a:rect l="l" t="t" r="r" b="b"/>
            <a:pathLst>
              <a:path w="1929129" h="744855">
                <a:moveTo>
                  <a:pt x="0" y="0"/>
                </a:moveTo>
                <a:lnTo>
                  <a:pt x="0" y="744728"/>
                </a:lnTo>
                <a:lnTo>
                  <a:pt x="1928876" y="744728"/>
                </a:lnTo>
                <a:lnTo>
                  <a:pt x="192887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1295400"/>
            <a:ext cx="5960897" cy="41030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501140" algn="l"/>
                <a:tab pos="4116704" algn="l"/>
              </a:tabLst>
            </a:pPr>
            <a:r>
              <a:rPr sz="2400" b="1" dirty="0">
                <a:solidFill>
                  <a:srgbClr val="FFFFFF"/>
                </a:solidFill>
                <a:latin typeface="Century Gothic"/>
                <a:cs typeface="Century Gothic"/>
              </a:rPr>
              <a:t>Adobe </a:t>
            </a:r>
            <a:r>
              <a:rPr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Premiere </a:t>
            </a:r>
            <a:r>
              <a:rPr sz="2400" b="1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powerful video editing </a:t>
            </a:r>
            <a:r>
              <a:rPr sz="2400" b="1" dirty="0">
                <a:solidFill>
                  <a:srgbClr val="FFFFFF"/>
                </a:solidFill>
                <a:latin typeface="Century Gothic"/>
                <a:cs typeface="Century Gothic"/>
              </a:rPr>
              <a:t>software. 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free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video editing tools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iMovie </a:t>
            </a:r>
            <a:r>
              <a:rPr sz="2400" spc="-10" dirty="0">
                <a:solidFill>
                  <a:srgbClr val="FFFFFF"/>
                </a:solidFill>
                <a:latin typeface="Century Gothic"/>
                <a:cs typeface="Century Gothic"/>
              </a:rPr>
              <a:t>(Mac)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or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Movie  Maker </a:t>
            </a:r>
            <a:r>
              <a:rPr sz="2400" spc="-10" dirty="0">
                <a:solidFill>
                  <a:srgbClr val="FFFFFF"/>
                </a:solidFill>
                <a:latin typeface="Century Gothic"/>
                <a:cs typeface="Century Gothic"/>
              </a:rPr>
              <a:t>(PC)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might be an easier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option for your  project, since it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has many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built in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titles,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music 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tracks,</a:t>
            </a:r>
            <a:r>
              <a:rPr sz="24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FFFFFF"/>
                </a:solidFill>
                <a:latin typeface="Century Gothic"/>
                <a:cs typeface="Century Gothic"/>
              </a:rPr>
              <a:t>etc.</a:t>
            </a:r>
            <a:endParaRPr lang="en-US" sz="2400" spc="0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501140" algn="l"/>
                <a:tab pos="4116704" algn="l"/>
              </a:tabLst>
            </a:pPr>
            <a:endParaRPr lang="en-US" sz="2400" dirty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501140" algn="l"/>
                <a:tab pos="4116704" algn="l"/>
              </a:tabLst>
            </a:pPr>
            <a:r>
              <a:rPr sz="2400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Since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Adobe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Premiere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more  professional,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it is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expecting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import your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own 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titles, music, </a:t>
            </a:r>
            <a:r>
              <a:rPr sz="2400" spc="0" dirty="0">
                <a:solidFill>
                  <a:srgbClr val="FFFFFF"/>
                </a:solidFill>
                <a:latin typeface="Century Gothic"/>
                <a:cs typeface="Century Gothic"/>
              </a:rPr>
              <a:t>etc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into</a:t>
            </a:r>
            <a:r>
              <a:rPr sz="24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24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project.	</a:t>
            </a:r>
            <a:endParaRPr lang="en-US" sz="2400" spc="-5" dirty="0" smtClean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04126" y="750798"/>
            <a:ext cx="1298575" cy="1264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04126" y="2425319"/>
            <a:ext cx="1307592" cy="1344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73392" y="4168521"/>
            <a:ext cx="1338326" cy="13599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024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Editing:</a:t>
            </a:r>
            <a:r>
              <a:rPr sz="3600" spc="-80" dirty="0"/>
              <a:t> </a:t>
            </a:r>
            <a:r>
              <a:rPr sz="3600" dirty="0"/>
              <a:t>Music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520763" y="945641"/>
            <a:ext cx="3022600" cy="1460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0059" y="2702433"/>
            <a:ext cx="71748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  <a:tabLst>
                <a:tab pos="1334135" algn="l"/>
                <a:tab pos="5518150" algn="l"/>
              </a:tabLst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Make sure your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audio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selected and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make at least </a:t>
            </a:r>
            <a:r>
              <a:rPr sz="1800" spc="-20" dirty="0">
                <a:solidFill>
                  <a:srgbClr val="FFFFFF"/>
                </a:solidFill>
                <a:latin typeface="Century Gothic"/>
                <a:cs typeface="Century Gothic"/>
              </a:rPr>
              <a:t>two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keyframes.	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This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way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can keep one at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high volume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then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bring your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volume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down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split</a:t>
            </a:r>
            <a:r>
              <a:rPr sz="180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(see</a:t>
            </a:r>
            <a:r>
              <a:rPr sz="1800" spc="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above).	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can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add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more for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subtly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fading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or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out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if</a:t>
            </a:r>
            <a:r>
              <a:rPr sz="1800"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desired.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24247" y="412241"/>
            <a:ext cx="4270121" cy="1993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44139" y="1711451"/>
            <a:ext cx="947927" cy="605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75432" y="1970532"/>
            <a:ext cx="85343" cy="85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92654" y="1737360"/>
            <a:ext cx="850772" cy="5067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92654" y="1737741"/>
            <a:ext cx="850900" cy="506095"/>
          </a:xfrm>
          <a:custGeom>
            <a:avLst/>
            <a:gdLst/>
            <a:ahLst/>
            <a:cxnLst/>
            <a:rect l="l" t="t" r="r" b="b"/>
            <a:pathLst>
              <a:path w="850900" h="506094">
                <a:moveTo>
                  <a:pt x="0" y="0"/>
                </a:moveTo>
                <a:lnTo>
                  <a:pt x="850772" y="0"/>
                </a:lnTo>
                <a:lnTo>
                  <a:pt x="850772" y="506095"/>
                </a:lnTo>
                <a:lnTo>
                  <a:pt x="0" y="50609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56026" y="1800986"/>
            <a:ext cx="724535" cy="379730"/>
          </a:xfrm>
          <a:custGeom>
            <a:avLst/>
            <a:gdLst/>
            <a:ahLst/>
            <a:cxnLst/>
            <a:rect l="l" t="t" r="r" b="b"/>
            <a:pathLst>
              <a:path w="724535" h="379730">
                <a:moveTo>
                  <a:pt x="0" y="0"/>
                </a:moveTo>
                <a:lnTo>
                  <a:pt x="0" y="379602"/>
                </a:lnTo>
                <a:lnTo>
                  <a:pt x="724026" y="379602"/>
                </a:lnTo>
                <a:lnTo>
                  <a:pt x="72402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56959" y="1516380"/>
            <a:ext cx="1034795" cy="800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30923" y="1872995"/>
            <a:ext cx="85344" cy="85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06235" y="1543050"/>
            <a:ext cx="936116" cy="7010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06235" y="1542414"/>
            <a:ext cx="936625" cy="701675"/>
          </a:xfrm>
          <a:custGeom>
            <a:avLst/>
            <a:gdLst/>
            <a:ahLst/>
            <a:cxnLst/>
            <a:rect l="l" t="t" r="r" b="b"/>
            <a:pathLst>
              <a:path w="936625" h="701675">
                <a:moveTo>
                  <a:pt x="0" y="0"/>
                </a:moveTo>
                <a:lnTo>
                  <a:pt x="936116" y="0"/>
                </a:lnTo>
                <a:lnTo>
                  <a:pt x="936116" y="701421"/>
                </a:lnTo>
                <a:lnTo>
                  <a:pt x="0" y="701421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93865" y="1630045"/>
            <a:ext cx="761365" cy="526415"/>
          </a:xfrm>
          <a:custGeom>
            <a:avLst/>
            <a:gdLst/>
            <a:ahLst/>
            <a:cxnLst/>
            <a:rect l="l" t="t" r="r" b="b"/>
            <a:pathLst>
              <a:path w="761365" h="526414">
                <a:moveTo>
                  <a:pt x="0" y="0"/>
                </a:moveTo>
                <a:lnTo>
                  <a:pt x="0" y="526160"/>
                </a:lnTo>
                <a:lnTo>
                  <a:pt x="760857" y="526160"/>
                </a:lnTo>
                <a:lnTo>
                  <a:pt x="760857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08476" y="1789176"/>
            <a:ext cx="2086355" cy="5349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57625" y="1823720"/>
            <a:ext cx="1986152" cy="4201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57625" y="1823720"/>
            <a:ext cx="1986280" cy="420370"/>
          </a:xfrm>
          <a:custGeom>
            <a:avLst/>
            <a:gdLst/>
            <a:ahLst/>
            <a:cxnLst/>
            <a:rect l="l" t="t" r="r" b="b"/>
            <a:pathLst>
              <a:path w="1986279" h="420369">
                <a:moveTo>
                  <a:pt x="0" y="105028"/>
                </a:moveTo>
                <a:lnTo>
                  <a:pt x="1776095" y="105028"/>
                </a:lnTo>
                <a:lnTo>
                  <a:pt x="1776095" y="0"/>
                </a:lnTo>
                <a:lnTo>
                  <a:pt x="1986152" y="210057"/>
                </a:lnTo>
                <a:lnTo>
                  <a:pt x="1776095" y="420115"/>
                </a:lnTo>
                <a:lnTo>
                  <a:pt x="1776095" y="315087"/>
                </a:lnTo>
                <a:lnTo>
                  <a:pt x="0" y="315087"/>
                </a:lnTo>
                <a:lnTo>
                  <a:pt x="0" y="105028"/>
                </a:lnTo>
                <a:close/>
              </a:path>
            </a:pathLst>
          </a:custGeom>
          <a:ln w="12699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18539" y="4360100"/>
            <a:ext cx="6172200" cy="12049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66844" y="3945635"/>
            <a:ext cx="509015" cy="13335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24247" y="3972052"/>
            <a:ext cx="393318" cy="123177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24247" y="3972052"/>
            <a:ext cx="393700" cy="1231900"/>
          </a:xfrm>
          <a:custGeom>
            <a:avLst/>
            <a:gdLst/>
            <a:ahLst/>
            <a:cxnLst/>
            <a:rect l="l" t="t" r="r" b="b"/>
            <a:pathLst>
              <a:path w="393700" h="1231900">
                <a:moveTo>
                  <a:pt x="0" y="1035050"/>
                </a:moveTo>
                <a:lnTo>
                  <a:pt x="98298" y="1035050"/>
                </a:lnTo>
                <a:lnTo>
                  <a:pt x="98298" y="0"/>
                </a:lnTo>
                <a:lnTo>
                  <a:pt x="294893" y="0"/>
                </a:lnTo>
                <a:lnTo>
                  <a:pt x="294893" y="1035050"/>
                </a:lnTo>
                <a:lnTo>
                  <a:pt x="393318" y="1035050"/>
                </a:lnTo>
                <a:lnTo>
                  <a:pt x="196596" y="1231773"/>
                </a:lnTo>
                <a:lnTo>
                  <a:pt x="0" y="103505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746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Exporting</a:t>
            </a:r>
            <a:r>
              <a:rPr sz="3600" spc="-90" dirty="0"/>
              <a:t> </a:t>
            </a:r>
            <a:r>
              <a:rPr sz="3600" dirty="0"/>
              <a:t>Project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728268" y="2387346"/>
            <a:ext cx="20961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Make sure</a:t>
            </a:r>
            <a:r>
              <a:rPr sz="18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timeline 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selected and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go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File –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Export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–  Media.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67683" y="1037831"/>
            <a:ext cx="4361307" cy="4591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746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Exporting</a:t>
            </a:r>
            <a:r>
              <a:rPr sz="3600" spc="-90" dirty="0"/>
              <a:t> </a:t>
            </a:r>
            <a:r>
              <a:rPr sz="3600" dirty="0"/>
              <a:t>Project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6811518" y="1594865"/>
            <a:ext cx="21050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89380" algn="l"/>
              </a:tabLst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will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get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this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dialogue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box. To  select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which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format you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want  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export,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format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 tab.	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image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left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18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all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options.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2922" y="1014857"/>
            <a:ext cx="5617718" cy="40567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79947" y="2628900"/>
            <a:ext cx="1100327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29223" y="2654426"/>
            <a:ext cx="1002537" cy="4678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29223" y="2654426"/>
            <a:ext cx="1002665" cy="467995"/>
          </a:xfrm>
          <a:custGeom>
            <a:avLst/>
            <a:gdLst/>
            <a:ahLst/>
            <a:cxnLst/>
            <a:rect l="l" t="t" r="r" b="b"/>
            <a:pathLst>
              <a:path w="1002665" h="467994">
                <a:moveTo>
                  <a:pt x="0" y="233934"/>
                </a:moveTo>
                <a:lnTo>
                  <a:pt x="233934" y="0"/>
                </a:lnTo>
                <a:lnTo>
                  <a:pt x="233934" y="116967"/>
                </a:lnTo>
                <a:lnTo>
                  <a:pt x="1002537" y="116967"/>
                </a:lnTo>
                <a:lnTo>
                  <a:pt x="1002537" y="350900"/>
                </a:lnTo>
                <a:lnTo>
                  <a:pt x="233934" y="350900"/>
                </a:lnTo>
                <a:lnTo>
                  <a:pt x="233934" y="467868"/>
                </a:lnTo>
                <a:lnTo>
                  <a:pt x="0" y="233934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746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Exporting</a:t>
            </a:r>
            <a:r>
              <a:rPr sz="3600" spc="-90" dirty="0"/>
              <a:t> </a:t>
            </a:r>
            <a:r>
              <a:rPr sz="3600" dirty="0"/>
              <a:t>Project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6811518" y="4198366"/>
            <a:ext cx="20999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067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Be sure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select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“Entire</a:t>
            </a:r>
            <a:endParaRPr sz="180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Sequence”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getting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exported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bottom</a:t>
            </a:r>
            <a:r>
              <a:rPr sz="18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left.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8432" y="823975"/>
            <a:ext cx="6315583" cy="46267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15567" y="4881371"/>
            <a:ext cx="1740408" cy="679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43100" y="5178552"/>
            <a:ext cx="85343" cy="85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4932" y="4907279"/>
            <a:ext cx="1642402" cy="5816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64932" y="4907788"/>
            <a:ext cx="1642745" cy="581025"/>
          </a:xfrm>
          <a:custGeom>
            <a:avLst/>
            <a:gdLst/>
            <a:ahLst/>
            <a:cxnLst/>
            <a:rect l="l" t="t" r="r" b="b"/>
            <a:pathLst>
              <a:path w="1642745" h="581025">
                <a:moveTo>
                  <a:pt x="0" y="0"/>
                </a:moveTo>
                <a:lnTo>
                  <a:pt x="1642402" y="0"/>
                </a:lnTo>
                <a:lnTo>
                  <a:pt x="1642402" y="581025"/>
                </a:lnTo>
                <a:lnTo>
                  <a:pt x="0" y="58102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37564" y="4980432"/>
            <a:ext cx="1497330" cy="436245"/>
          </a:xfrm>
          <a:custGeom>
            <a:avLst/>
            <a:gdLst/>
            <a:ahLst/>
            <a:cxnLst/>
            <a:rect l="l" t="t" r="r" b="b"/>
            <a:pathLst>
              <a:path w="1497330" h="436245">
                <a:moveTo>
                  <a:pt x="0" y="0"/>
                </a:moveTo>
                <a:lnTo>
                  <a:pt x="0" y="435864"/>
                </a:lnTo>
                <a:lnTo>
                  <a:pt x="1497126" y="435864"/>
                </a:lnTo>
                <a:lnTo>
                  <a:pt x="149712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81883" y="4796028"/>
            <a:ext cx="3813048" cy="8884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31414" y="4821809"/>
            <a:ext cx="3714368" cy="7911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31414" y="4821809"/>
            <a:ext cx="3714750" cy="791210"/>
          </a:xfrm>
          <a:custGeom>
            <a:avLst/>
            <a:gdLst/>
            <a:ahLst/>
            <a:cxnLst/>
            <a:rect l="l" t="t" r="r" b="b"/>
            <a:pathLst>
              <a:path w="3714750" h="791210">
                <a:moveTo>
                  <a:pt x="0" y="395605"/>
                </a:moveTo>
                <a:lnTo>
                  <a:pt x="395605" y="0"/>
                </a:lnTo>
                <a:lnTo>
                  <a:pt x="395605" y="197866"/>
                </a:lnTo>
                <a:lnTo>
                  <a:pt x="3714368" y="197866"/>
                </a:lnTo>
                <a:lnTo>
                  <a:pt x="3714368" y="593344"/>
                </a:lnTo>
                <a:lnTo>
                  <a:pt x="395605" y="593344"/>
                </a:lnTo>
                <a:lnTo>
                  <a:pt x="395605" y="791184"/>
                </a:lnTo>
                <a:lnTo>
                  <a:pt x="0" y="395605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746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Exporting</a:t>
            </a:r>
            <a:r>
              <a:rPr sz="3600" spc="-90" dirty="0"/>
              <a:t> </a:t>
            </a:r>
            <a:r>
              <a:rPr sz="3600" dirty="0"/>
              <a:t>Project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813941" y="3192271"/>
            <a:ext cx="517461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  <a:tabLst>
                <a:tab pos="1359535" algn="l"/>
              </a:tabLst>
            </a:pP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When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all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 settings are done, push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export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key.	Be sure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allow for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plenty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time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export since you are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combining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many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types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high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quality</a:t>
            </a:r>
            <a:r>
              <a:rPr sz="18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media.</a:t>
            </a:r>
            <a:endParaRPr sz="1800">
              <a:latin typeface="Century Gothic"/>
              <a:cs typeface="Century Gothic"/>
            </a:endParaRPr>
          </a:p>
          <a:p>
            <a:pPr marL="43180" marR="33020" indent="-635" algn="ctr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***Allow for at least as long as your video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–  most likely </a:t>
            </a: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will </a:t>
            </a: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need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longer to </a:t>
            </a: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export</a:t>
            </a:r>
            <a:r>
              <a:rPr sz="1800" b="1" spc="-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than  </a:t>
            </a: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18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think.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15566" y="1225169"/>
            <a:ext cx="4305300" cy="151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93464" y="2112264"/>
            <a:ext cx="1597152" cy="7772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49367" y="2458211"/>
            <a:ext cx="85344" cy="85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42740" y="2138679"/>
            <a:ext cx="1499108" cy="6781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42740" y="2138807"/>
            <a:ext cx="1499235" cy="678180"/>
          </a:xfrm>
          <a:custGeom>
            <a:avLst/>
            <a:gdLst/>
            <a:ahLst/>
            <a:cxnLst/>
            <a:rect l="l" t="t" r="r" b="b"/>
            <a:pathLst>
              <a:path w="1499235" h="678180">
                <a:moveTo>
                  <a:pt x="0" y="0"/>
                </a:moveTo>
                <a:lnTo>
                  <a:pt x="1499108" y="0"/>
                </a:lnTo>
                <a:lnTo>
                  <a:pt x="1499108" y="677926"/>
                </a:lnTo>
                <a:lnTo>
                  <a:pt x="0" y="67792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27448" y="2223516"/>
            <a:ext cx="1329690" cy="508634"/>
          </a:xfrm>
          <a:custGeom>
            <a:avLst/>
            <a:gdLst/>
            <a:ahLst/>
            <a:cxnLst/>
            <a:rect l="l" t="t" r="r" b="b"/>
            <a:pathLst>
              <a:path w="1329689" h="508635">
                <a:moveTo>
                  <a:pt x="0" y="0"/>
                </a:moveTo>
                <a:lnTo>
                  <a:pt x="0" y="508508"/>
                </a:lnTo>
                <a:lnTo>
                  <a:pt x="1329689" y="508508"/>
                </a:lnTo>
                <a:lnTo>
                  <a:pt x="1329689" y="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3663" y="1163573"/>
            <a:ext cx="69691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Sources:</a:t>
            </a:r>
            <a:endParaRPr sz="2400">
              <a:latin typeface="Century Gothic"/>
              <a:cs typeface="Century Gothic"/>
            </a:endParaRPr>
          </a:p>
          <a:p>
            <a:pPr marL="12700" marR="5080">
              <a:lnSpc>
                <a:spcPts val="5760"/>
              </a:lnSpc>
              <a:spcBef>
                <a:spcPts val="670"/>
              </a:spcBef>
            </a:pP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This tutorial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was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made from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Lynda.com</a:t>
            </a:r>
            <a:r>
              <a:rPr sz="24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tutorial:  Premiere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Pro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CC Essential</a:t>
            </a:r>
            <a:r>
              <a:rPr sz="24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Training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ts val="2210"/>
              </a:lnSpc>
            </a:pP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By Abba</a:t>
            </a:r>
            <a:r>
              <a:rPr sz="24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Shapiro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8614" y="1352803"/>
            <a:ext cx="3360928" cy="2940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34005" y="4507738"/>
            <a:ext cx="29102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80" algn="ctr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When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opening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up a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new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project,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keep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General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settings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8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same.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895" y="2250185"/>
            <a:ext cx="142240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Pay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attention to 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where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 are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saving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18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project.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36191" y="3154679"/>
            <a:ext cx="769620" cy="3642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45564" y="3293364"/>
            <a:ext cx="85343" cy="85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85086" y="3189097"/>
            <a:ext cx="668401" cy="2482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85086" y="3189097"/>
            <a:ext cx="668655" cy="248285"/>
          </a:xfrm>
          <a:custGeom>
            <a:avLst/>
            <a:gdLst/>
            <a:ahLst/>
            <a:cxnLst/>
            <a:rect l="l" t="t" r="r" b="b"/>
            <a:pathLst>
              <a:path w="668655" h="248285">
                <a:moveTo>
                  <a:pt x="0" y="62102"/>
                </a:moveTo>
                <a:lnTo>
                  <a:pt x="544321" y="62102"/>
                </a:lnTo>
                <a:lnTo>
                  <a:pt x="544321" y="0"/>
                </a:lnTo>
                <a:lnTo>
                  <a:pt x="668401" y="124078"/>
                </a:lnTo>
                <a:lnTo>
                  <a:pt x="544321" y="248285"/>
                </a:lnTo>
                <a:lnTo>
                  <a:pt x="544321" y="186181"/>
                </a:lnTo>
                <a:lnTo>
                  <a:pt x="0" y="186181"/>
                </a:lnTo>
                <a:lnTo>
                  <a:pt x="0" y="62102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08217" y="1352803"/>
            <a:ext cx="3148584" cy="29122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677406" y="4646167"/>
            <a:ext cx="1600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Cancel out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Setting</a:t>
            </a:r>
            <a:r>
              <a:rPr sz="1800"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Presets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8739" y="22352"/>
            <a:ext cx="3560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Getting</a:t>
            </a:r>
            <a:r>
              <a:rPr sz="3600" spc="-80" dirty="0"/>
              <a:t> </a:t>
            </a:r>
            <a:r>
              <a:rPr sz="3600" spc="-5" dirty="0"/>
              <a:t>Started:</a:t>
            </a:r>
            <a:endParaRPr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55382" y="1162050"/>
            <a:ext cx="6092062" cy="3427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1995" y="254253"/>
            <a:ext cx="1698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Source</a:t>
            </a:r>
            <a:r>
              <a:rPr sz="1800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Monitor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5800" y="-1451"/>
            <a:ext cx="7770813" cy="16748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92595" marR="5080" algn="r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Program</a:t>
            </a:r>
            <a:r>
              <a:rPr sz="1800" spc="-60" dirty="0"/>
              <a:t> </a:t>
            </a:r>
            <a:r>
              <a:rPr sz="1800" spc="-5" dirty="0"/>
              <a:t>Monitor:  this </a:t>
            </a:r>
            <a:r>
              <a:rPr sz="1800" spc="0" dirty="0"/>
              <a:t>is </a:t>
            </a:r>
            <a:r>
              <a:rPr sz="1800" spc="-15" dirty="0"/>
              <a:t>what </a:t>
            </a:r>
            <a:r>
              <a:rPr sz="1800" spc="-10" dirty="0"/>
              <a:t>the  </a:t>
            </a:r>
            <a:r>
              <a:rPr sz="1800" spc="-5" dirty="0"/>
              <a:t>viewer will</a:t>
            </a:r>
            <a:r>
              <a:rPr sz="1800" spc="-10" dirty="0"/>
              <a:t> see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947409" y="5001259"/>
            <a:ext cx="29806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Timeline/Sequence:  graphical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view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800" spc="-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program  from beginning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end.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3352" y="4908550"/>
            <a:ext cx="23755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Project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Pane:</a:t>
            </a:r>
            <a:endParaRPr sz="180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copies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18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media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 timeline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17080" y="4355591"/>
            <a:ext cx="688848" cy="7452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67626" y="4382642"/>
            <a:ext cx="585977" cy="6430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67626" y="4382642"/>
            <a:ext cx="586105" cy="643255"/>
          </a:xfrm>
          <a:custGeom>
            <a:avLst/>
            <a:gdLst/>
            <a:ahLst/>
            <a:cxnLst/>
            <a:rect l="l" t="t" r="r" b="b"/>
            <a:pathLst>
              <a:path w="586104" h="643254">
                <a:moveTo>
                  <a:pt x="0" y="308990"/>
                </a:moveTo>
                <a:lnTo>
                  <a:pt x="30479" y="0"/>
                </a:lnTo>
                <a:lnTo>
                  <a:pt x="339598" y="30352"/>
                </a:lnTo>
                <a:lnTo>
                  <a:pt x="254634" y="100075"/>
                </a:lnTo>
                <a:lnTo>
                  <a:pt x="585977" y="503554"/>
                </a:lnTo>
                <a:lnTo>
                  <a:pt x="416305" y="643000"/>
                </a:lnTo>
                <a:lnTo>
                  <a:pt x="84963" y="239394"/>
                </a:lnTo>
                <a:lnTo>
                  <a:pt x="0" y="30899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90004" y="886967"/>
            <a:ext cx="519683" cy="679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43470" y="915288"/>
            <a:ext cx="414781" cy="5773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43470" y="915288"/>
            <a:ext cx="415290" cy="577850"/>
          </a:xfrm>
          <a:custGeom>
            <a:avLst/>
            <a:gdLst/>
            <a:ahLst/>
            <a:cxnLst/>
            <a:rect l="l" t="t" r="r" b="b"/>
            <a:pathLst>
              <a:path w="415290" h="577850">
                <a:moveTo>
                  <a:pt x="0" y="354075"/>
                </a:moveTo>
                <a:lnTo>
                  <a:pt x="75183" y="390525"/>
                </a:lnTo>
                <a:lnTo>
                  <a:pt x="264413" y="0"/>
                </a:lnTo>
                <a:lnTo>
                  <a:pt x="414781" y="72771"/>
                </a:lnTo>
                <a:lnTo>
                  <a:pt x="225551" y="463423"/>
                </a:lnTo>
                <a:lnTo>
                  <a:pt x="300735" y="499745"/>
                </a:lnTo>
                <a:lnTo>
                  <a:pt x="77597" y="577341"/>
                </a:lnTo>
                <a:lnTo>
                  <a:pt x="0" y="354075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23060" y="469391"/>
            <a:ext cx="582167" cy="8945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74241" y="497458"/>
            <a:ext cx="475995" cy="7918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74241" y="497458"/>
            <a:ext cx="476250" cy="791845"/>
          </a:xfrm>
          <a:custGeom>
            <a:avLst/>
            <a:gdLst/>
            <a:ahLst/>
            <a:cxnLst/>
            <a:rect l="l" t="t" r="r" b="b"/>
            <a:pathLst>
              <a:path w="476250" h="791844">
                <a:moveTo>
                  <a:pt x="53847" y="641857"/>
                </a:moveTo>
                <a:lnTo>
                  <a:pt x="159384" y="611251"/>
                </a:lnTo>
                <a:lnTo>
                  <a:pt x="0" y="61213"/>
                </a:lnTo>
                <a:lnTo>
                  <a:pt x="211073" y="0"/>
                </a:lnTo>
                <a:lnTo>
                  <a:pt x="370458" y="550163"/>
                </a:lnTo>
                <a:lnTo>
                  <a:pt x="475995" y="519556"/>
                </a:lnTo>
                <a:lnTo>
                  <a:pt x="326135" y="791844"/>
                </a:lnTo>
                <a:lnTo>
                  <a:pt x="53847" y="641857"/>
                </a:lnTo>
                <a:close/>
              </a:path>
            </a:pathLst>
          </a:custGeom>
          <a:ln w="12699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80972" y="4277867"/>
            <a:ext cx="778763" cy="7376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32279" y="4305300"/>
            <a:ext cx="677418" cy="6358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32279" y="4305300"/>
            <a:ext cx="677545" cy="636270"/>
          </a:xfrm>
          <a:custGeom>
            <a:avLst/>
            <a:gdLst/>
            <a:ahLst/>
            <a:cxnLst/>
            <a:rect l="l" t="t" r="r" b="b"/>
            <a:pathLst>
              <a:path w="677544" h="636270">
                <a:moveTo>
                  <a:pt x="340487" y="0"/>
                </a:moveTo>
                <a:lnTo>
                  <a:pt x="677418" y="22606"/>
                </a:lnTo>
                <a:lnTo>
                  <a:pt x="654812" y="359410"/>
                </a:lnTo>
                <a:lnTo>
                  <a:pt x="576199" y="269494"/>
                </a:lnTo>
                <a:lnTo>
                  <a:pt x="157099" y="635888"/>
                </a:lnTo>
                <a:lnTo>
                  <a:pt x="0" y="456183"/>
                </a:lnTo>
                <a:lnTo>
                  <a:pt x="419100" y="89788"/>
                </a:lnTo>
                <a:lnTo>
                  <a:pt x="340487" y="0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918450" y="3296158"/>
            <a:ext cx="692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1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ud</a:t>
            </a:r>
            <a:r>
              <a:rPr sz="1800" spc="1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  L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800" spc="15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800" spc="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292340" y="3403091"/>
            <a:ext cx="595883" cy="4206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41996" y="3428491"/>
            <a:ext cx="496570" cy="32321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41996" y="3428491"/>
            <a:ext cx="496570" cy="323215"/>
          </a:xfrm>
          <a:custGeom>
            <a:avLst/>
            <a:gdLst/>
            <a:ahLst/>
            <a:cxnLst/>
            <a:rect l="l" t="t" r="r" b="b"/>
            <a:pathLst>
              <a:path w="496570" h="323214">
                <a:moveTo>
                  <a:pt x="0" y="161671"/>
                </a:moveTo>
                <a:lnTo>
                  <a:pt x="161544" y="0"/>
                </a:lnTo>
                <a:lnTo>
                  <a:pt x="161544" y="80899"/>
                </a:lnTo>
                <a:lnTo>
                  <a:pt x="496570" y="80899"/>
                </a:lnTo>
                <a:lnTo>
                  <a:pt x="496570" y="242443"/>
                </a:lnTo>
                <a:lnTo>
                  <a:pt x="161544" y="242443"/>
                </a:lnTo>
                <a:lnTo>
                  <a:pt x="161544" y="323215"/>
                </a:lnTo>
                <a:lnTo>
                  <a:pt x="0" y="161671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77895" y="3241548"/>
            <a:ext cx="269748" cy="12893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96767" y="3843528"/>
            <a:ext cx="85343" cy="8534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26917" y="3266440"/>
            <a:ext cx="171831" cy="119253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26917" y="3266947"/>
            <a:ext cx="172085" cy="1192530"/>
          </a:xfrm>
          <a:custGeom>
            <a:avLst/>
            <a:gdLst/>
            <a:ahLst/>
            <a:cxnLst/>
            <a:rect l="l" t="t" r="r" b="b"/>
            <a:pathLst>
              <a:path w="172085" h="1192529">
                <a:moveTo>
                  <a:pt x="0" y="0"/>
                </a:moveTo>
                <a:lnTo>
                  <a:pt x="171831" y="0"/>
                </a:lnTo>
                <a:lnTo>
                  <a:pt x="171831" y="1192021"/>
                </a:lnTo>
                <a:lnTo>
                  <a:pt x="0" y="1192021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48380" y="3288410"/>
            <a:ext cx="128905" cy="1149350"/>
          </a:xfrm>
          <a:custGeom>
            <a:avLst/>
            <a:gdLst/>
            <a:ahLst/>
            <a:cxnLst/>
            <a:rect l="l" t="t" r="r" b="b"/>
            <a:pathLst>
              <a:path w="128905" h="1149350">
                <a:moveTo>
                  <a:pt x="0" y="0"/>
                </a:moveTo>
                <a:lnTo>
                  <a:pt x="0" y="1149095"/>
                </a:lnTo>
                <a:lnTo>
                  <a:pt x="128905" y="1149095"/>
                </a:lnTo>
                <a:lnTo>
                  <a:pt x="128905" y="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965575" y="5124703"/>
            <a:ext cx="7683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Ed</a:t>
            </a:r>
            <a:r>
              <a:rPr sz="1800" spc="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800" spc="1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800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g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Tools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243072" y="4341876"/>
            <a:ext cx="1072896" cy="8976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92983" y="4370704"/>
            <a:ext cx="971168" cy="79413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92983" y="4370704"/>
            <a:ext cx="971550" cy="794385"/>
          </a:xfrm>
          <a:custGeom>
            <a:avLst/>
            <a:gdLst/>
            <a:ahLst/>
            <a:cxnLst/>
            <a:rect l="l" t="t" r="r" b="b"/>
            <a:pathLst>
              <a:path w="971550" h="794385">
                <a:moveTo>
                  <a:pt x="58419" y="397764"/>
                </a:moveTo>
                <a:lnTo>
                  <a:pt x="0" y="58420"/>
                </a:lnTo>
                <a:lnTo>
                  <a:pt x="339343" y="0"/>
                </a:lnTo>
                <a:lnTo>
                  <a:pt x="269113" y="99441"/>
                </a:lnTo>
                <a:lnTo>
                  <a:pt x="971168" y="595249"/>
                </a:lnTo>
                <a:lnTo>
                  <a:pt x="830579" y="794131"/>
                </a:lnTo>
                <a:lnTo>
                  <a:pt x="128650" y="298323"/>
                </a:lnTo>
                <a:lnTo>
                  <a:pt x="58419" y="397764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32721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Importing</a:t>
            </a:r>
            <a:r>
              <a:rPr sz="3600" spc="-85" dirty="0"/>
              <a:t> </a:t>
            </a:r>
            <a:r>
              <a:rPr sz="3600" dirty="0"/>
              <a:t>Files: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1021295" y="1031239"/>
            <a:ext cx="2956560" cy="3986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23128" y="3656965"/>
            <a:ext cx="2594736" cy="17772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02758" y="1239723"/>
            <a:ext cx="2736215" cy="2152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Or 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can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double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click  on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Project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Pane</a:t>
            </a:r>
            <a:r>
              <a:rPr sz="1800" spc="-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and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search box will  automatically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appear.</a:t>
            </a:r>
            <a:endParaRPr sz="1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50">
              <a:latin typeface="Times New Roman"/>
              <a:cs typeface="Times New Roman"/>
            </a:endParaRPr>
          </a:p>
          <a:p>
            <a:pPr marL="12700" marR="38481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Or 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can go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1800" spc="-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Media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Browser</a:t>
            </a:r>
            <a:r>
              <a:rPr sz="18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tab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22352"/>
            <a:ext cx="32721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Importing</a:t>
            </a:r>
            <a:r>
              <a:rPr sz="3600" spc="-85" dirty="0"/>
              <a:t> </a:t>
            </a:r>
            <a:r>
              <a:rPr sz="3600" dirty="0"/>
              <a:t>Files: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976375" y="1392682"/>
            <a:ext cx="7052309" cy="40145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862330" indent="-286385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You can import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whole folders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of still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2000" spc="-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moving 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images.</a:t>
            </a:r>
            <a:endParaRPr sz="2000" dirty="0">
              <a:latin typeface="Century Gothic"/>
              <a:cs typeface="Century Gothic"/>
            </a:endParaRPr>
          </a:p>
          <a:p>
            <a:pPr marL="299085" marR="5080" indent="-286385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/>
              <a:buChar char="•"/>
              <a:tabLst>
                <a:tab pos="299085" algn="l"/>
                <a:tab pos="299720" algn="l"/>
                <a:tab pos="1593850" algn="l"/>
                <a:tab pos="3472179" algn="l"/>
              </a:tabLst>
            </a:pPr>
            <a:r>
              <a:rPr sz="2000" spc="-15" dirty="0">
                <a:solidFill>
                  <a:srgbClr val="FFFFFF"/>
                </a:solidFill>
                <a:latin typeface="Century Gothic"/>
                <a:cs typeface="Century Gothic"/>
              </a:rPr>
              <a:t>When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import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files you are directing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program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to  where the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files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live,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not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actually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importing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files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into 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Premiere.	This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means keeping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your original files in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same place</a:t>
            </a:r>
            <a:r>
              <a:rPr sz="20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2000" spc="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important.	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This also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means that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it is 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harder to harm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your original</a:t>
            </a:r>
            <a:r>
              <a:rPr sz="20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files.</a:t>
            </a:r>
            <a:endParaRPr sz="2000" dirty="0">
              <a:latin typeface="Century Gothic"/>
              <a:cs typeface="Century Gothic"/>
            </a:endParaRPr>
          </a:p>
          <a:p>
            <a:pPr marL="299085" marR="347345" indent="-286385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If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you organize your files before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hand into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separate  folders (interviews, files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to edit, </a:t>
            </a:r>
            <a:r>
              <a:rPr sz="2000" spc="0" dirty="0">
                <a:solidFill>
                  <a:srgbClr val="FFFFFF"/>
                </a:solidFill>
                <a:latin typeface="Century Gothic"/>
                <a:cs typeface="Century Gothic"/>
              </a:rPr>
              <a:t>etc)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then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can  upload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your files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within these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folders and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keep</a:t>
            </a:r>
            <a:r>
              <a:rPr sz="2000" spc="-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FFFFFF"/>
                </a:solidFill>
                <a:latin typeface="Century Gothic"/>
                <a:cs typeface="Century Gothic"/>
              </a:rPr>
              <a:t>them  </a:t>
            </a:r>
            <a:r>
              <a:rPr sz="2000" spc="-5" dirty="0">
                <a:solidFill>
                  <a:srgbClr val="FFFFFF"/>
                </a:solidFill>
                <a:latin typeface="Century Gothic"/>
                <a:cs typeface="Century Gothic"/>
              </a:rPr>
              <a:t>organized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8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1635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</a:t>
            </a:r>
            <a:r>
              <a:rPr sz="3600" spc="0" dirty="0"/>
              <a:t>t</a:t>
            </a:r>
            <a:r>
              <a:rPr sz="3600" spc="-5" dirty="0"/>
              <a:t>ing: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902614" y="1249426"/>
            <a:ext cx="7151370" cy="26295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There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are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many Keyboard Shortcuts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that can</a:t>
            </a:r>
            <a:r>
              <a:rPr sz="24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be 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used </a:t>
            </a:r>
            <a:r>
              <a:rPr sz="2400" spc="0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Adobe</a:t>
            </a:r>
            <a:r>
              <a:rPr sz="24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Premiere.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219710" marR="212725" algn="ctr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Please follow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  <a:hlinkClick r:id="rId2"/>
              </a:rPr>
              <a:t>this </a:t>
            </a:r>
            <a:r>
              <a:rPr sz="2400" dirty="0" smtClean="0">
                <a:solidFill>
                  <a:srgbClr val="FFFFFF"/>
                </a:solidFill>
                <a:latin typeface="Century Gothic"/>
                <a:cs typeface="Century Gothic"/>
                <a:hlinkClick r:id="rId2"/>
              </a:rPr>
              <a:t>link</a:t>
            </a:r>
            <a:r>
              <a:rPr lang="en-US" sz="24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dirty="0" smtClean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see some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of the most  common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shortcuts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that will make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2400" spc="-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editing  more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 efficient.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1976"/>
            <a:ext cx="1635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Edi</a:t>
            </a:r>
            <a:r>
              <a:rPr sz="3600" spc="0" dirty="0"/>
              <a:t>t</a:t>
            </a:r>
            <a:r>
              <a:rPr sz="3600" spc="-5" dirty="0"/>
              <a:t>ing: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708342" y="935736"/>
            <a:ext cx="3200019" cy="32081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9073" y="4326128"/>
            <a:ext cx="27501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Creating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sequence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 start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editing –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sequence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same as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timeline.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89652" y="210058"/>
            <a:ext cx="2950718" cy="28453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169153" y="3242894"/>
            <a:ext cx="29260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Click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Ok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to the sequence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settings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–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can edit</a:t>
            </a:r>
            <a:r>
              <a:rPr sz="18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the  settings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later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if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need</a:t>
            </a:r>
            <a:r>
              <a:rPr sz="18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be.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92014" y="4143959"/>
            <a:ext cx="2742818" cy="7987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69153" y="5069585"/>
            <a:ext cx="28517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Premiere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will correct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settings </a:t>
            </a:r>
            <a:r>
              <a:rPr sz="1800" spc="-15" dirty="0">
                <a:solidFill>
                  <a:srgbClr val="FFFFFF"/>
                </a:solidFill>
                <a:latin typeface="Century Gothic"/>
                <a:cs typeface="Century Gothic"/>
              </a:rPr>
              <a:t>when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drag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 video</a:t>
            </a:r>
            <a:r>
              <a:rPr sz="18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clip.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1976"/>
            <a:ext cx="1635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FFFF"/>
                </a:solidFill>
                <a:latin typeface="Century Gothic"/>
                <a:cs typeface="Century Gothic"/>
              </a:rPr>
              <a:t>Edi</a:t>
            </a:r>
            <a:r>
              <a:rPr sz="3600" spc="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3600" spc="-5" dirty="0">
                <a:solidFill>
                  <a:srgbClr val="FFFFFF"/>
                </a:solidFill>
                <a:latin typeface="Century Gothic"/>
                <a:cs typeface="Century Gothic"/>
              </a:rPr>
              <a:t>ing:</a:t>
            </a:r>
            <a:endParaRPr sz="3600"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8850" y="1216660"/>
            <a:ext cx="8059039" cy="20642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42972" y="2199132"/>
            <a:ext cx="2086355" cy="498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2248" y="2234310"/>
            <a:ext cx="1986026" cy="3818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92248" y="2234310"/>
            <a:ext cx="1986280" cy="382270"/>
          </a:xfrm>
          <a:custGeom>
            <a:avLst/>
            <a:gdLst/>
            <a:ahLst/>
            <a:cxnLst/>
            <a:rect l="l" t="t" r="r" b="b"/>
            <a:pathLst>
              <a:path w="1986279" h="382269">
                <a:moveTo>
                  <a:pt x="0" y="95503"/>
                </a:moveTo>
                <a:lnTo>
                  <a:pt x="1795144" y="95503"/>
                </a:lnTo>
                <a:lnTo>
                  <a:pt x="1795144" y="0"/>
                </a:lnTo>
                <a:lnTo>
                  <a:pt x="1986026" y="190880"/>
                </a:lnTo>
                <a:lnTo>
                  <a:pt x="1795144" y="381888"/>
                </a:lnTo>
                <a:lnTo>
                  <a:pt x="1795144" y="286385"/>
                </a:lnTo>
                <a:lnTo>
                  <a:pt x="0" y="286385"/>
                </a:lnTo>
                <a:lnTo>
                  <a:pt x="0" y="95503"/>
                </a:lnTo>
                <a:close/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73732" y="3657345"/>
            <a:ext cx="54686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Drag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drop your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video files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into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timeline </a:t>
            </a:r>
            <a:r>
              <a:rPr sz="1800" spc="0" dirty="0">
                <a:solidFill>
                  <a:srgbClr val="FFFFFF"/>
                </a:solidFill>
                <a:latin typeface="Century Gothic"/>
                <a:cs typeface="Century Gothic"/>
              </a:rPr>
              <a:t>in 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whatever sequence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you desire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start</a:t>
            </a:r>
            <a:r>
              <a:rPr sz="180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editing.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Story.thmx</Template>
  <TotalTime>11</TotalTime>
  <Words>886</Words>
  <Application>Microsoft Macintosh PowerPoint</Application>
  <PresentationFormat>On-screen Show (4:3)</PresentationFormat>
  <Paragraphs>82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Story</vt:lpstr>
      <vt:lpstr>Adobe Premiere: Intro</vt:lpstr>
      <vt:lpstr>PowerPoint Presentation</vt:lpstr>
      <vt:lpstr>Getting Started:</vt:lpstr>
      <vt:lpstr>Program Monitor:  this is what the  viewer will see</vt:lpstr>
      <vt:lpstr>Importing Files:</vt:lpstr>
      <vt:lpstr>Importing Files:</vt:lpstr>
      <vt:lpstr>Editing:</vt:lpstr>
      <vt:lpstr>Editing:</vt:lpstr>
      <vt:lpstr>PowerPoint Presentation</vt:lpstr>
      <vt:lpstr>Editing:</vt:lpstr>
      <vt:lpstr>Editing:</vt:lpstr>
      <vt:lpstr>Editing:</vt:lpstr>
      <vt:lpstr>Editing: Trimming</vt:lpstr>
      <vt:lpstr>Editing: Transitions</vt:lpstr>
      <vt:lpstr>Editing: Titles</vt:lpstr>
      <vt:lpstr>Editing: Music</vt:lpstr>
      <vt:lpstr>Editing: Music</vt:lpstr>
      <vt:lpstr>Editing: Music</vt:lpstr>
      <vt:lpstr>Editing: Music</vt:lpstr>
      <vt:lpstr>Editing: Music</vt:lpstr>
      <vt:lpstr>Exporting Project</vt:lpstr>
      <vt:lpstr>Exporting Project</vt:lpstr>
      <vt:lpstr>Exporting Project</vt:lpstr>
      <vt:lpstr>Exporting Project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Adobe Premiere: Intro</dc:title>
  <dc:subject/>
  <dc:creator/>
  <cp:keywords/>
  <dc:description/>
  <cp:lastModifiedBy>Jorgiana Jake</cp:lastModifiedBy>
  <cp:revision>3</cp:revision>
  <dcterms:created xsi:type="dcterms:W3CDTF">2018-08-13T03:20:46Z</dcterms:created>
  <dcterms:modified xsi:type="dcterms:W3CDTF">2018-08-13T03:31:52Z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2014-01-26T07:00:00Z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2018-08-12T07:00:00Z</vt:filetime>
  </property>
</Properties>
</file>