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outline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0" d="100"/>
          <a:sy n="40" d="100"/>
        </p:scale>
        <p:origin x="-432" y="-1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viewProps" Target="viewProps.xml"/><Relationship Id="rId47" Type="http://schemas.openxmlformats.org/officeDocument/2006/relationships/theme" Target="theme/theme1.xml"/><Relationship Id="rId48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handoutMaster" Target="handoutMasters/handoutMaster1.xml"/><Relationship Id="rId44" Type="http://schemas.openxmlformats.org/officeDocument/2006/relationships/printerSettings" Target="printerSettings/printerSettings1.bin"/><Relationship Id="rId4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8D23D2-96C8-5143-8202-4AB61B9B3FEA}" type="datetimeFigureOut">
              <a:rPr lang="en-US" smtClean="0"/>
              <a:t>9/24/19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E36691-1D0C-0645-B435-E18C535FE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0756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1" i="0">
                <a:solidFill>
                  <a:srgbClr val="2A1A00"/>
                </a:solidFill>
                <a:latin typeface="Impact"/>
                <a:cs typeface="Impac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100" b="0" i="0">
                <a:solidFill>
                  <a:srgbClr val="58585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1" i="0">
                <a:solidFill>
                  <a:srgbClr val="2A1A00"/>
                </a:solidFill>
                <a:latin typeface="Impact"/>
                <a:cs typeface="Impac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1" i="0">
                <a:solidFill>
                  <a:srgbClr val="2A1A00"/>
                </a:solidFill>
                <a:latin typeface="Impact"/>
                <a:cs typeface="Impac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8932545" cy="6858000"/>
          </a:xfrm>
          <a:custGeom>
            <a:avLst/>
            <a:gdLst/>
            <a:ahLst/>
            <a:cxnLst/>
            <a:rect l="l" t="t" r="r" b="b"/>
            <a:pathLst>
              <a:path w="8932545" h="6858000">
                <a:moveTo>
                  <a:pt x="0" y="6858000"/>
                </a:moveTo>
                <a:lnTo>
                  <a:pt x="8932164" y="6858000"/>
                </a:lnTo>
                <a:lnTo>
                  <a:pt x="8932164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3F3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8932164" y="0"/>
            <a:ext cx="212090" cy="6858000"/>
          </a:xfrm>
          <a:custGeom>
            <a:avLst/>
            <a:gdLst/>
            <a:ahLst/>
            <a:cxnLst/>
            <a:rect l="l" t="t" r="r" b="b"/>
            <a:pathLst>
              <a:path w="212090" h="6858000">
                <a:moveTo>
                  <a:pt x="0" y="6858000"/>
                </a:moveTo>
                <a:lnTo>
                  <a:pt x="211835" y="6858000"/>
                </a:lnTo>
                <a:lnTo>
                  <a:pt x="211835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8B3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680085" cy="6858000"/>
          </a:xfrm>
          <a:custGeom>
            <a:avLst/>
            <a:gdLst/>
            <a:ahLst/>
            <a:cxnLst/>
            <a:rect l="l" t="t" r="r" b="b"/>
            <a:pathLst>
              <a:path w="680085" h="6858000">
                <a:moveTo>
                  <a:pt x="499313" y="0"/>
                </a:moveTo>
                <a:lnTo>
                  <a:pt x="0" y="0"/>
                </a:lnTo>
                <a:lnTo>
                  <a:pt x="0" y="6857999"/>
                </a:lnTo>
                <a:lnTo>
                  <a:pt x="499313" y="6857999"/>
                </a:lnTo>
                <a:lnTo>
                  <a:pt x="501112" y="6800907"/>
                </a:lnTo>
                <a:lnTo>
                  <a:pt x="506216" y="6750097"/>
                </a:lnTo>
                <a:lnTo>
                  <a:pt x="514183" y="6704731"/>
                </a:lnTo>
                <a:lnTo>
                  <a:pt x="524574" y="6663971"/>
                </a:lnTo>
                <a:lnTo>
                  <a:pt x="536948" y="6626980"/>
                </a:lnTo>
                <a:lnTo>
                  <a:pt x="565881" y="6560954"/>
                </a:lnTo>
                <a:lnTo>
                  <a:pt x="597457" y="6499954"/>
                </a:lnTo>
                <a:lnTo>
                  <a:pt x="613136" y="6469245"/>
                </a:lnTo>
                <a:lnTo>
                  <a:pt x="642069" y="6403219"/>
                </a:lnTo>
                <a:lnTo>
                  <a:pt x="654442" y="6366228"/>
                </a:lnTo>
                <a:lnTo>
                  <a:pt x="664833" y="6325468"/>
                </a:lnTo>
                <a:lnTo>
                  <a:pt x="672801" y="6280102"/>
                </a:lnTo>
                <a:lnTo>
                  <a:pt x="677904" y="6229291"/>
                </a:lnTo>
                <a:lnTo>
                  <a:pt x="679704" y="6172200"/>
                </a:lnTo>
                <a:lnTo>
                  <a:pt x="677904" y="6115108"/>
                </a:lnTo>
                <a:lnTo>
                  <a:pt x="672801" y="6064297"/>
                </a:lnTo>
                <a:lnTo>
                  <a:pt x="664833" y="6018931"/>
                </a:lnTo>
                <a:lnTo>
                  <a:pt x="654442" y="5978171"/>
                </a:lnTo>
                <a:lnTo>
                  <a:pt x="642069" y="5941180"/>
                </a:lnTo>
                <a:lnTo>
                  <a:pt x="613136" y="5875154"/>
                </a:lnTo>
                <a:lnTo>
                  <a:pt x="581559" y="5814154"/>
                </a:lnTo>
                <a:lnTo>
                  <a:pt x="565881" y="5783445"/>
                </a:lnTo>
                <a:lnTo>
                  <a:pt x="536948" y="5717419"/>
                </a:lnTo>
                <a:lnTo>
                  <a:pt x="524574" y="5680428"/>
                </a:lnTo>
                <a:lnTo>
                  <a:pt x="514183" y="5639668"/>
                </a:lnTo>
                <a:lnTo>
                  <a:pt x="506216" y="5594302"/>
                </a:lnTo>
                <a:lnTo>
                  <a:pt x="501112" y="5543491"/>
                </a:lnTo>
                <a:lnTo>
                  <a:pt x="499313" y="5486400"/>
                </a:lnTo>
                <a:lnTo>
                  <a:pt x="501112" y="5429308"/>
                </a:lnTo>
                <a:lnTo>
                  <a:pt x="506216" y="5378497"/>
                </a:lnTo>
                <a:lnTo>
                  <a:pt x="514183" y="5333131"/>
                </a:lnTo>
                <a:lnTo>
                  <a:pt x="524574" y="5292371"/>
                </a:lnTo>
                <a:lnTo>
                  <a:pt x="536948" y="5255380"/>
                </a:lnTo>
                <a:lnTo>
                  <a:pt x="565881" y="5189354"/>
                </a:lnTo>
                <a:lnTo>
                  <a:pt x="597457" y="5128354"/>
                </a:lnTo>
                <a:lnTo>
                  <a:pt x="613136" y="5097645"/>
                </a:lnTo>
                <a:lnTo>
                  <a:pt x="642069" y="5031619"/>
                </a:lnTo>
                <a:lnTo>
                  <a:pt x="654442" y="4994628"/>
                </a:lnTo>
                <a:lnTo>
                  <a:pt x="664833" y="4953868"/>
                </a:lnTo>
                <a:lnTo>
                  <a:pt x="672801" y="4908502"/>
                </a:lnTo>
                <a:lnTo>
                  <a:pt x="677904" y="4857691"/>
                </a:lnTo>
                <a:lnTo>
                  <a:pt x="679704" y="4800600"/>
                </a:lnTo>
                <a:lnTo>
                  <a:pt x="677904" y="4743508"/>
                </a:lnTo>
                <a:lnTo>
                  <a:pt x="672801" y="4692697"/>
                </a:lnTo>
                <a:lnTo>
                  <a:pt x="664833" y="4647331"/>
                </a:lnTo>
                <a:lnTo>
                  <a:pt x="654442" y="4606571"/>
                </a:lnTo>
                <a:lnTo>
                  <a:pt x="642069" y="4569580"/>
                </a:lnTo>
                <a:lnTo>
                  <a:pt x="613136" y="4503554"/>
                </a:lnTo>
                <a:lnTo>
                  <a:pt x="581559" y="4442554"/>
                </a:lnTo>
                <a:lnTo>
                  <a:pt x="565881" y="4411845"/>
                </a:lnTo>
                <a:lnTo>
                  <a:pt x="536948" y="4345819"/>
                </a:lnTo>
                <a:lnTo>
                  <a:pt x="524574" y="4308828"/>
                </a:lnTo>
                <a:lnTo>
                  <a:pt x="514183" y="4268068"/>
                </a:lnTo>
                <a:lnTo>
                  <a:pt x="506216" y="4222702"/>
                </a:lnTo>
                <a:lnTo>
                  <a:pt x="501112" y="4171891"/>
                </a:lnTo>
                <a:lnTo>
                  <a:pt x="499313" y="4114800"/>
                </a:lnTo>
                <a:lnTo>
                  <a:pt x="501112" y="4057708"/>
                </a:lnTo>
                <a:lnTo>
                  <a:pt x="506216" y="4006897"/>
                </a:lnTo>
                <a:lnTo>
                  <a:pt x="514183" y="3961531"/>
                </a:lnTo>
                <a:lnTo>
                  <a:pt x="524574" y="3920771"/>
                </a:lnTo>
                <a:lnTo>
                  <a:pt x="536948" y="3883780"/>
                </a:lnTo>
                <a:lnTo>
                  <a:pt x="565881" y="3817754"/>
                </a:lnTo>
                <a:lnTo>
                  <a:pt x="597457" y="3756754"/>
                </a:lnTo>
                <a:lnTo>
                  <a:pt x="613136" y="3726045"/>
                </a:lnTo>
                <a:lnTo>
                  <a:pt x="642069" y="3660019"/>
                </a:lnTo>
                <a:lnTo>
                  <a:pt x="654442" y="3623028"/>
                </a:lnTo>
                <a:lnTo>
                  <a:pt x="664833" y="3582268"/>
                </a:lnTo>
                <a:lnTo>
                  <a:pt x="672801" y="3536902"/>
                </a:lnTo>
                <a:lnTo>
                  <a:pt x="677904" y="3486091"/>
                </a:lnTo>
                <a:lnTo>
                  <a:pt x="679704" y="3429000"/>
                </a:lnTo>
                <a:lnTo>
                  <a:pt x="677904" y="3371908"/>
                </a:lnTo>
                <a:lnTo>
                  <a:pt x="672801" y="3321097"/>
                </a:lnTo>
                <a:lnTo>
                  <a:pt x="664833" y="3275731"/>
                </a:lnTo>
                <a:lnTo>
                  <a:pt x="654442" y="3234971"/>
                </a:lnTo>
                <a:lnTo>
                  <a:pt x="642069" y="3197980"/>
                </a:lnTo>
                <a:lnTo>
                  <a:pt x="613136" y="3131954"/>
                </a:lnTo>
                <a:lnTo>
                  <a:pt x="581559" y="3070954"/>
                </a:lnTo>
                <a:lnTo>
                  <a:pt x="565881" y="3040245"/>
                </a:lnTo>
                <a:lnTo>
                  <a:pt x="536948" y="2974219"/>
                </a:lnTo>
                <a:lnTo>
                  <a:pt x="524574" y="2937228"/>
                </a:lnTo>
                <a:lnTo>
                  <a:pt x="514183" y="2896468"/>
                </a:lnTo>
                <a:lnTo>
                  <a:pt x="506216" y="2851102"/>
                </a:lnTo>
                <a:lnTo>
                  <a:pt x="501112" y="2800291"/>
                </a:lnTo>
                <a:lnTo>
                  <a:pt x="499313" y="2743200"/>
                </a:lnTo>
                <a:lnTo>
                  <a:pt x="501112" y="2686108"/>
                </a:lnTo>
                <a:lnTo>
                  <a:pt x="506216" y="2635297"/>
                </a:lnTo>
                <a:lnTo>
                  <a:pt x="514183" y="2589931"/>
                </a:lnTo>
                <a:lnTo>
                  <a:pt x="524574" y="2549171"/>
                </a:lnTo>
                <a:lnTo>
                  <a:pt x="536948" y="2512180"/>
                </a:lnTo>
                <a:lnTo>
                  <a:pt x="565881" y="2446154"/>
                </a:lnTo>
                <a:lnTo>
                  <a:pt x="597457" y="2385154"/>
                </a:lnTo>
                <a:lnTo>
                  <a:pt x="613136" y="2354445"/>
                </a:lnTo>
                <a:lnTo>
                  <a:pt x="642069" y="2288419"/>
                </a:lnTo>
                <a:lnTo>
                  <a:pt x="654442" y="2251428"/>
                </a:lnTo>
                <a:lnTo>
                  <a:pt x="664833" y="2210668"/>
                </a:lnTo>
                <a:lnTo>
                  <a:pt x="672801" y="2165302"/>
                </a:lnTo>
                <a:lnTo>
                  <a:pt x="677904" y="2114491"/>
                </a:lnTo>
                <a:lnTo>
                  <a:pt x="679704" y="2057400"/>
                </a:lnTo>
                <a:lnTo>
                  <a:pt x="677904" y="2000308"/>
                </a:lnTo>
                <a:lnTo>
                  <a:pt x="672801" y="1949497"/>
                </a:lnTo>
                <a:lnTo>
                  <a:pt x="664833" y="1904131"/>
                </a:lnTo>
                <a:lnTo>
                  <a:pt x="654442" y="1863371"/>
                </a:lnTo>
                <a:lnTo>
                  <a:pt x="642069" y="1826380"/>
                </a:lnTo>
                <a:lnTo>
                  <a:pt x="613136" y="1760354"/>
                </a:lnTo>
                <a:lnTo>
                  <a:pt x="581559" y="1699354"/>
                </a:lnTo>
                <a:lnTo>
                  <a:pt x="565881" y="1668645"/>
                </a:lnTo>
                <a:lnTo>
                  <a:pt x="536948" y="1602619"/>
                </a:lnTo>
                <a:lnTo>
                  <a:pt x="524574" y="1565628"/>
                </a:lnTo>
                <a:lnTo>
                  <a:pt x="514183" y="1524868"/>
                </a:lnTo>
                <a:lnTo>
                  <a:pt x="506216" y="1479502"/>
                </a:lnTo>
                <a:lnTo>
                  <a:pt x="501112" y="1428691"/>
                </a:lnTo>
                <a:lnTo>
                  <a:pt x="499313" y="1371600"/>
                </a:lnTo>
                <a:lnTo>
                  <a:pt x="501112" y="1314508"/>
                </a:lnTo>
                <a:lnTo>
                  <a:pt x="506216" y="1263697"/>
                </a:lnTo>
                <a:lnTo>
                  <a:pt x="514183" y="1218331"/>
                </a:lnTo>
                <a:lnTo>
                  <a:pt x="524574" y="1177571"/>
                </a:lnTo>
                <a:lnTo>
                  <a:pt x="536948" y="1140580"/>
                </a:lnTo>
                <a:lnTo>
                  <a:pt x="565881" y="1074554"/>
                </a:lnTo>
                <a:lnTo>
                  <a:pt x="597457" y="1013554"/>
                </a:lnTo>
                <a:lnTo>
                  <a:pt x="613136" y="982845"/>
                </a:lnTo>
                <a:lnTo>
                  <a:pt x="642069" y="916819"/>
                </a:lnTo>
                <a:lnTo>
                  <a:pt x="654442" y="879828"/>
                </a:lnTo>
                <a:lnTo>
                  <a:pt x="664833" y="839068"/>
                </a:lnTo>
                <a:lnTo>
                  <a:pt x="672801" y="793702"/>
                </a:lnTo>
                <a:lnTo>
                  <a:pt x="677904" y="742891"/>
                </a:lnTo>
                <a:lnTo>
                  <a:pt x="679704" y="685800"/>
                </a:lnTo>
                <a:lnTo>
                  <a:pt x="677904" y="628708"/>
                </a:lnTo>
                <a:lnTo>
                  <a:pt x="672801" y="577897"/>
                </a:lnTo>
                <a:lnTo>
                  <a:pt x="664833" y="532531"/>
                </a:lnTo>
                <a:lnTo>
                  <a:pt x="654442" y="491771"/>
                </a:lnTo>
                <a:lnTo>
                  <a:pt x="642069" y="454780"/>
                </a:lnTo>
                <a:lnTo>
                  <a:pt x="613136" y="388754"/>
                </a:lnTo>
                <a:lnTo>
                  <a:pt x="581559" y="327754"/>
                </a:lnTo>
                <a:lnTo>
                  <a:pt x="565881" y="297045"/>
                </a:lnTo>
                <a:lnTo>
                  <a:pt x="536948" y="231019"/>
                </a:lnTo>
                <a:lnTo>
                  <a:pt x="524574" y="194028"/>
                </a:lnTo>
                <a:lnTo>
                  <a:pt x="514183" y="153268"/>
                </a:lnTo>
                <a:lnTo>
                  <a:pt x="506216" y="107902"/>
                </a:lnTo>
                <a:lnTo>
                  <a:pt x="501112" y="57091"/>
                </a:lnTo>
                <a:lnTo>
                  <a:pt x="499313" y="0"/>
                </a:lnTo>
                <a:close/>
              </a:path>
            </a:pathLst>
          </a:custGeom>
          <a:solidFill>
            <a:srgbClr val="2A1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82472" y="380237"/>
            <a:ext cx="7179055" cy="1356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600" b="1" i="0">
                <a:solidFill>
                  <a:srgbClr val="2A1A00"/>
                </a:solidFill>
                <a:latin typeface="Impact"/>
                <a:cs typeface="Impac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5467" y="1488186"/>
            <a:ext cx="7898765" cy="17862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0" i="0">
                <a:solidFill>
                  <a:srgbClr val="58585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g"/><Relationship Id="rId3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4" Type="http://schemas.openxmlformats.org/officeDocument/2006/relationships/image" Target="../media/image11.jpg"/><Relationship Id="rId5" Type="http://schemas.openxmlformats.org/officeDocument/2006/relationships/image" Target="../media/image12.jpg"/><Relationship Id="rId6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4" Type="http://schemas.openxmlformats.org/officeDocument/2006/relationships/image" Target="../media/image19.jp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4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4" Type="http://schemas.openxmlformats.org/officeDocument/2006/relationships/image" Target="../media/image23.jp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4" Type="http://schemas.openxmlformats.org/officeDocument/2006/relationships/image" Target="../media/image26.jp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4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3" Type="http://schemas.openxmlformats.org/officeDocument/2006/relationships/hyperlink" Target="https://www.youtube.com/watch?v=eBL6vu9NQtw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3" Type="http://schemas.openxmlformats.org/officeDocument/2006/relationships/hyperlink" Target="https://www.youtube.com/watch?v=oMumnZtboU4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vimeo.com/38828455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vimeo.com/141729555" TargetMode="External"/><Relationship Id="rId3" Type="http://schemas.openxmlformats.org/officeDocument/2006/relationships/hyperlink" Target="http://filmmakermagazine.com/83872-hitchcock-to-scorcese-47-years-of-the-dolly-zoom/%23.WNF0oEdv6YA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ytimes.com/video/movies/100000004827294/five-steadicam-milestones.html" TargetMode="External"/><Relationship Id="rId4" Type="http://schemas.openxmlformats.org/officeDocument/2006/relationships/hyperlink" Target="https://www.youtube.com/watch?v=iY90-mzJUOo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shortlist.com/entertainment/films/the-10-coolest-tracking-shots-in-film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AKOxbCx1LNc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4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vulture.com/2015/09/mr-robot-visually-striking-cinematography.html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jpg"/><Relationship Id="rId5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jp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4" Type="http://schemas.openxmlformats.org/officeDocument/2006/relationships/image" Target="../media/image45.jpg"/><Relationship Id="rId5" Type="http://schemas.openxmlformats.org/officeDocument/2006/relationships/image" Target="../media/image46.jpg"/><Relationship Id="rId6" Type="http://schemas.openxmlformats.org/officeDocument/2006/relationships/image" Target="../media/image47.jp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3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4" Type="http://schemas.openxmlformats.org/officeDocument/2006/relationships/image" Target="../media/image50.jp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8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g"/><Relationship Id="rId3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g"/><Relationship Id="rId3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3359" y="0"/>
            <a:ext cx="8930640" cy="6858000"/>
          </a:xfrm>
          <a:custGeom>
            <a:avLst/>
            <a:gdLst/>
            <a:ahLst/>
            <a:cxnLst/>
            <a:rect l="l" t="t" r="r" b="b"/>
            <a:pathLst>
              <a:path w="8930640" h="6858000">
                <a:moveTo>
                  <a:pt x="0" y="6858000"/>
                </a:moveTo>
                <a:lnTo>
                  <a:pt x="8930640" y="6858000"/>
                </a:lnTo>
                <a:lnTo>
                  <a:pt x="893064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8B322"/>
          </a:solidFill>
        </p:spPr>
        <p:txBody>
          <a:bodyPr wrap="square" lIns="0" tIns="0" rIns="0" bIns="0" rtlCol="0"/>
          <a:lstStyle/>
          <a:p>
            <a:r>
              <a:rPr lang="en-US" spc="-120" dirty="0" smtClean="0">
                <a:solidFill>
                  <a:srgbClr val="2A1A00"/>
                </a:solidFill>
                <a:latin typeface="Microsoft Sans Serif"/>
                <a:cs typeface="Microsoft Sans Serif"/>
              </a:rPr>
              <a:t>P</a:t>
            </a:r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2063495" y="640080"/>
            <a:ext cx="5230495" cy="5219700"/>
          </a:xfrm>
          <a:custGeom>
            <a:avLst/>
            <a:gdLst/>
            <a:ahLst/>
            <a:cxnLst/>
            <a:rect l="l" t="t" r="r" b="b"/>
            <a:pathLst>
              <a:path w="5230495" h="5219700">
                <a:moveTo>
                  <a:pt x="3146425" y="5016500"/>
                </a:moveTo>
                <a:lnTo>
                  <a:pt x="2083943" y="5016500"/>
                </a:lnTo>
                <a:lnTo>
                  <a:pt x="2229866" y="5054600"/>
                </a:lnTo>
                <a:lnTo>
                  <a:pt x="2324989" y="5105400"/>
                </a:lnTo>
                <a:lnTo>
                  <a:pt x="2372487" y="5143500"/>
                </a:lnTo>
                <a:lnTo>
                  <a:pt x="2418588" y="5168900"/>
                </a:lnTo>
                <a:lnTo>
                  <a:pt x="2467737" y="5194300"/>
                </a:lnTo>
                <a:lnTo>
                  <a:pt x="2564384" y="5219700"/>
                </a:lnTo>
                <a:lnTo>
                  <a:pt x="2665984" y="5219700"/>
                </a:lnTo>
                <a:lnTo>
                  <a:pt x="2762631" y="5194300"/>
                </a:lnTo>
                <a:lnTo>
                  <a:pt x="2811780" y="5168900"/>
                </a:lnTo>
                <a:lnTo>
                  <a:pt x="2857881" y="5143500"/>
                </a:lnTo>
                <a:lnTo>
                  <a:pt x="2905379" y="5105400"/>
                </a:lnTo>
                <a:lnTo>
                  <a:pt x="3000502" y="5054600"/>
                </a:lnTo>
                <a:lnTo>
                  <a:pt x="3046603" y="5041900"/>
                </a:lnTo>
                <a:lnTo>
                  <a:pt x="3146425" y="5016500"/>
                </a:lnTo>
                <a:close/>
              </a:path>
              <a:path w="5230495" h="5219700">
                <a:moveTo>
                  <a:pt x="1815845" y="177800"/>
                </a:moveTo>
                <a:lnTo>
                  <a:pt x="1662049" y="177800"/>
                </a:lnTo>
                <a:lnTo>
                  <a:pt x="1614424" y="190500"/>
                </a:lnTo>
                <a:lnTo>
                  <a:pt x="1574800" y="215900"/>
                </a:lnTo>
                <a:lnTo>
                  <a:pt x="1536700" y="241300"/>
                </a:lnTo>
                <a:lnTo>
                  <a:pt x="1470152" y="317500"/>
                </a:lnTo>
                <a:lnTo>
                  <a:pt x="1349629" y="469900"/>
                </a:lnTo>
                <a:lnTo>
                  <a:pt x="1317879" y="508000"/>
                </a:lnTo>
                <a:lnTo>
                  <a:pt x="1281430" y="533400"/>
                </a:lnTo>
                <a:lnTo>
                  <a:pt x="1246505" y="558800"/>
                </a:lnTo>
                <a:lnTo>
                  <a:pt x="1206881" y="584200"/>
                </a:lnTo>
                <a:lnTo>
                  <a:pt x="1164082" y="609600"/>
                </a:lnTo>
                <a:lnTo>
                  <a:pt x="1118108" y="622300"/>
                </a:lnTo>
                <a:lnTo>
                  <a:pt x="973709" y="660400"/>
                </a:lnTo>
                <a:lnTo>
                  <a:pt x="881761" y="685800"/>
                </a:lnTo>
                <a:lnTo>
                  <a:pt x="838962" y="711200"/>
                </a:lnTo>
                <a:lnTo>
                  <a:pt x="800862" y="736600"/>
                </a:lnTo>
                <a:lnTo>
                  <a:pt x="765937" y="762000"/>
                </a:lnTo>
                <a:lnTo>
                  <a:pt x="737489" y="800100"/>
                </a:lnTo>
                <a:lnTo>
                  <a:pt x="713613" y="838200"/>
                </a:lnTo>
                <a:lnTo>
                  <a:pt x="694690" y="876300"/>
                </a:lnTo>
                <a:lnTo>
                  <a:pt x="678815" y="927100"/>
                </a:lnTo>
                <a:lnTo>
                  <a:pt x="664464" y="965200"/>
                </a:lnTo>
                <a:lnTo>
                  <a:pt x="639064" y="1066800"/>
                </a:lnTo>
                <a:lnTo>
                  <a:pt x="624840" y="1117600"/>
                </a:lnTo>
                <a:lnTo>
                  <a:pt x="608965" y="1155700"/>
                </a:lnTo>
                <a:lnTo>
                  <a:pt x="589915" y="1206500"/>
                </a:lnTo>
                <a:lnTo>
                  <a:pt x="567817" y="1244600"/>
                </a:lnTo>
                <a:lnTo>
                  <a:pt x="539242" y="1282700"/>
                </a:lnTo>
                <a:lnTo>
                  <a:pt x="507492" y="1320800"/>
                </a:lnTo>
                <a:lnTo>
                  <a:pt x="471043" y="1346200"/>
                </a:lnTo>
                <a:lnTo>
                  <a:pt x="431419" y="1371600"/>
                </a:lnTo>
                <a:lnTo>
                  <a:pt x="391668" y="1409700"/>
                </a:lnTo>
                <a:lnTo>
                  <a:pt x="352044" y="1435100"/>
                </a:lnTo>
                <a:lnTo>
                  <a:pt x="314071" y="1473200"/>
                </a:lnTo>
                <a:lnTo>
                  <a:pt x="277495" y="1498600"/>
                </a:lnTo>
                <a:lnTo>
                  <a:pt x="245872" y="1536700"/>
                </a:lnTo>
                <a:lnTo>
                  <a:pt x="218821" y="1574800"/>
                </a:lnTo>
                <a:lnTo>
                  <a:pt x="198247" y="1612900"/>
                </a:lnTo>
                <a:lnTo>
                  <a:pt x="184023" y="1663700"/>
                </a:lnTo>
                <a:lnTo>
                  <a:pt x="177673" y="1714500"/>
                </a:lnTo>
                <a:lnTo>
                  <a:pt x="176022" y="1765300"/>
                </a:lnTo>
                <a:lnTo>
                  <a:pt x="180848" y="1816100"/>
                </a:lnTo>
                <a:lnTo>
                  <a:pt x="187198" y="1866900"/>
                </a:lnTo>
                <a:lnTo>
                  <a:pt x="195072" y="1917700"/>
                </a:lnTo>
                <a:lnTo>
                  <a:pt x="201422" y="1981200"/>
                </a:lnTo>
                <a:lnTo>
                  <a:pt x="204597" y="2032000"/>
                </a:lnTo>
                <a:lnTo>
                  <a:pt x="204597" y="2082800"/>
                </a:lnTo>
                <a:lnTo>
                  <a:pt x="198247" y="2133600"/>
                </a:lnTo>
                <a:lnTo>
                  <a:pt x="185547" y="2184400"/>
                </a:lnTo>
                <a:lnTo>
                  <a:pt x="166497" y="2222500"/>
                </a:lnTo>
                <a:lnTo>
                  <a:pt x="142748" y="2273300"/>
                </a:lnTo>
                <a:lnTo>
                  <a:pt x="115824" y="2324100"/>
                </a:lnTo>
                <a:lnTo>
                  <a:pt x="87249" y="2374900"/>
                </a:lnTo>
                <a:lnTo>
                  <a:pt x="60325" y="2413000"/>
                </a:lnTo>
                <a:lnTo>
                  <a:pt x="36449" y="2463800"/>
                </a:lnTo>
                <a:lnTo>
                  <a:pt x="17399" y="2514600"/>
                </a:lnTo>
                <a:lnTo>
                  <a:pt x="4699" y="2565400"/>
                </a:lnTo>
                <a:lnTo>
                  <a:pt x="0" y="2616200"/>
                </a:lnTo>
                <a:lnTo>
                  <a:pt x="4699" y="2667000"/>
                </a:lnTo>
                <a:lnTo>
                  <a:pt x="17399" y="2717800"/>
                </a:lnTo>
                <a:lnTo>
                  <a:pt x="36449" y="2755900"/>
                </a:lnTo>
                <a:lnTo>
                  <a:pt x="60325" y="2806700"/>
                </a:lnTo>
                <a:lnTo>
                  <a:pt x="87249" y="2857500"/>
                </a:lnTo>
                <a:lnTo>
                  <a:pt x="115824" y="2908300"/>
                </a:lnTo>
                <a:lnTo>
                  <a:pt x="142748" y="2946400"/>
                </a:lnTo>
                <a:lnTo>
                  <a:pt x="166497" y="2997200"/>
                </a:lnTo>
                <a:lnTo>
                  <a:pt x="185547" y="3048000"/>
                </a:lnTo>
                <a:lnTo>
                  <a:pt x="198247" y="3098800"/>
                </a:lnTo>
                <a:lnTo>
                  <a:pt x="204597" y="3136900"/>
                </a:lnTo>
                <a:lnTo>
                  <a:pt x="204597" y="3200400"/>
                </a:lnTo>
                <a:lnTo>
                  <a:pt x="201422" y="3251200"/>
                </a:lnTo>
                <a:lnTo>
                  <a:pt x="195072" y="3302000"/>
                </a:lnTo>
                <a:lnTo>
                  <a:pt x="187198" y="3352800"/>
                </a:lnTo>
                <a:lnTo>
                  <a:pt x="180848" y="3416300"/>
                </a:lnTo>
                <a:lnTo>
                  <a:pt x="176022" y="3467100"/>
                </a:lnTo>
                <a:lnTo>
                  <a:pt x="177673" y="3517900"/>
                </a:lnTo>
                <a:lnTo>
                  <a:pt x="184023" y="3568700"/>
                </a:lnTo>
                <a:lnTo>
                  <a:pt x="198247" y="3606800"/>
                </a:lnTo>
                <a:lnTo>
                  <a:pt x="218821" y="3657600"/>
                </a:lnTo>
                <a:lnTo>
                  <a:pt x="245872" y="3695700"/>
                </a:lnTo>
                <a:lnTo>
                  <a:pt x="277495" y="3721100"/>
                </a:lnTo>
                <a:lnTo>
                  <a:pt x="314071" y="3759200"/>
                </a:lnTo>
                <a:lnTo>
                  <a:pt x="352044" y="3784600"/>
                </a:lnTo>
                <a:lnTo>
                  <a:pt x="391668" y="3822700"/>
                </a:lnTo>
                <a:lnTo>
                  <a:pt x="471043" y="3873500"/>
                </a:lnTo>
                <a:lnTo>
                  <a:pt x="507492" y="3911600"/>
                </a:lnTo>
                <a:lnTo>
                  <a:pt x="539242" y="3949700"/>
                </a:lnTo>
                <a:lnTo>
                  <a:pt x="567817" y="3975100"/>
                </a:lnTo>
                <a:lnTo>
                  <a:pt x="589915" y="4025900"/>
                </a:lnTo>
                <a:lnTo>
                  <a:pt x="608965" y="4064000"/>
                </a:lnTo>
                <a:lnTo>
                  <a:pt x="624840" y="4114800"/>
                </a:lnTo>
                <a:lnTo>
                  <a:pt x="639064" y="4152900"/>
                </a:lnTo>
                <a:lnTo>
                  <a:pt x="664464" y="4254500"/>
                </a:lnTo>
                <a:lnTo>
                  <a:pt x="678815" y="4305300"/>
                </a:lnTo>
                <a:lnTo>
                  <a:pt x="694690" y="4343400"/>
                </a:lnTo>
                <a:lnTo>
                  <a:pt x="713613" y="4381500"/>
                </a:lnTo>
                <a:lnTo>
                  <a:pt x="737489" y="4419600"/>
                </a:lnTo>
                <a:lnTo>
                  <a:pt x="765937" y="4457700"/>
                </a:lnTo>
                <a:lnTo>
                  <a:pt x="800862" y="4483100"/>
                </a:lnTo>
                <a:lnTo>
                  <a:pt x="838962" y="4508500"/>
                </a:lnTo>
                <a:lnTo>
                  <a:pt x="881761" y="4533900"/>
                </a:lnTo>
                <a:lnTo>
                  <a:pt x="973709" y="4559300"/>
                </a:lnTo>
                <a:lnTo>
                  <a:pt x="1118108" y="4597400"/>
                </a:lnTo>
                <a:lnTo>
                  <a:pt x="1164082" y="4622800"/>
                </a:lnTo>
                <a:lnTo>
                  <a:pt x="1206881" y="4635500"/>
                </a:lnTo>
                <a:lnTo>
                  <a:pt x="1246505" y="4660900"/>
                </a:lnTo>
                <a:lnTo>
                  <a:pt x="1281430" y="4686300"/>
                </a:lnTo>
                <a:lnTo>
                  <a:pt x="1317879" y="4724400"/>
                </a:lnTo>
                <a:lnTo>
                  <a:pt x="1349629" y="4749800"/>
                </a:lnTo>
                <a:lnTo>
                  <a:pt x="1379728" y="4787900"/>
                </a:lnTo>
                <a:lnTo>
                  <a:pt x="1409827" y="4838700"/>
                </a:lnTo>
                <a:lnTo>
                  <a:pt x="1470152" y="4914900"/>
                </a:lnTo>
                <a:lnTo>
                  <a:pt x="1503426" y="4953000"/>
                </a:lnTo>
                <a:lnTo>
                  <a:pt x="1536700" y="4978400"/>
                </a:lnTo>
                <a:lnTo>
                  <a:pt x="1574800" y="5003800"/>
                </a:lnTo>
                <a:lnTo>
                  <a:pt x="1614424" y="5029200"/>
                </a:lnTo>
                <a:lnTo>
                  <a:pt x="1711198" y="5054600"/>
                </a:lnTo>
                <a:lnTo>
                  <a:pt x="1761998" y="5054600"/>
                </a:lnTo>
                <a:lnTo>
                  <a:pt x="1815845" y="5041900"/>
                </a:lnTo>
                <a:lnTo>
                  <a:pt x="1869820" y="5041900"/>
                </a:lnTo>
                <a:lnTo>
                  <a:pt x="1923669" y="5029200"/>
                </a:lnTo>
                <a:lnTo>
                  <a:pt x="1977644" y="5029200"/>
                </a:lnTo>
                <a:lnTo>
                  <a:pt x="2031619" y="5016500"/>
                </a:lnTo>
                <a:lnTo>
                  <a:pt x="3635755" y="5016500"/>
                </a:lnTo>
                <a:lnTo>
                  <a:pt x="3655568" y="5003800"/>
                </a:lnTo>
                <a:lnTo>
                  <a:pt x="3693668" y="4978400"/>
                </a:lnTo>
                <a:lnTo>
                  <a:pt x="3726942" y="4953000"/>
                </a:lnTo>
                <a:lnTo>
                  <a:pt x="3760216" y="4914900"/>
                </a:lnTo>
                <a:lnTo>
                  <a:pt x="3820541" y="4838700"/>
                </a:lnTo>
                <a:lnTo>
                  <a:pt x="3850640" y="4787900"/>
                </a:lnTo>
                <a:lnTo>
                  <a:pt x="3880739" y="4749800"/>
                </a:lnTo>
                <a:lnTo>
                  <a:pt x="3912489" y="4724400"/>
                </a:lnTo>
                <a:lnTo>
                  <a:pt x="3948938" y="4686300"/>
                </a:lnTo>
                <a:lnTo>
                  <a:pt x="3983863" y="4660900"/>
                </a:lnTo>
                <a:lnTo>
                  <a:pt x="4023487" y="4635500"/>
                </a:lnTo>
                <a:lnTo>
                  <a:pt x="4066286" y="4622800"/>
                </a:lnTo>
                <a:lnTo>
                  <a:pt x="4112259" y="4597400"/>
                </a:lnTo>
                <a:lnTo>
                  <a:pt x="4256658" y="4559300"/>
                </a:lnTo>
                <a:lnTo>
                  <a:pt x="4348607" y="4533900"/>
                </a:lnTo>
                <a:lnTo>
                  <a:pt x="4391406" y="4508500"/>
                </a:lnTo>
                <a:lnTo>
                  <a:pt x="4429506" y="4483100"/>
                </a:lnTo>
                <a:lnTo>
                  <a:pt x="4464431" y="4457700"/>
                </a:lnTo>
                <a:lnTo>
                  <a:pt x="4492879" y="4419600"/>
                </a:lnTo>
                <a:lnTo>
                  <a:pt x="4516755" y="4381500"/>
                </a:lnTo>
                <a:lnTo>
                  <a:pt x="4535678" y="4343400"/>
                </a:lnTo>
                <a:lnTo>
                  <a:pt x="4551553" y="4305300"/>
                </a:lnTo>
                <a:lnTo>
                  <a:pt x="4565904" y="4254500"/>
                </a:lnTo>
                <a:lnTo>
                  <a:pt x="4591304" y="4152900"/>
                </a:lnTo>
                <a:lnTo>
                  <a:pt x="4605528" y="4114800"/>
                </a:lnTo>
                <a:lnTo>
                  <a:pt x="4621403" y="4064000"/>
                </a:lnTo>
                <a:lnTo>
                  <a:pt x="4640453" y="4025900"/>
                </a:lnTo>
                <a:lnTo>
                  <a:pt x="4662551" y="3975100"/>
                </a:lnTo>
                <a:lnTo>
                  <a:pt x="4691126" y="3949700"/>
                </a:lnTo>
                <a:lnTo>
                  <a:pt x="4722876" y="3911600"/>
                </a:lnTo>
                <a:lnTo>
                  <a:pt x="4759325" y="3873500"/>
                </a:lnTo>
                <a:lnTo>
                  <a:pt x="4797425" y="3848100"/>
                </a:lnTo>
                <a:lnTo>
                  <a:pt x="4838700" y="3822700"/>
                </a:lnTo>
                <a:lnTo>
                  <a:pt x="4878324" y="3784600"/>
                </a:lnTo>
                <a:lnTo>
                  <a:pt x="4916297" y="3759200"/>
                </a:lnTo>
                <a:lnTo>
                  <a:pt x="4952873" y="3721100"/>
                </a:lnTo>
                <a:lnTo>
                  <a:pt x="4984496" y="3695700"/>
                </a:lnTo>
                <a:lnTo>
                  <a:pt x="5011547" y="3657600"/>
                </a:lnTo>
                <a:lnTo>
                  <a:pt x="5032121" y="3606800"/>
                </a:lnTo>
                <a:lnTo>
                  <a:pt x="5046345" y="3568700"/>
                </a:lnTo>
                <a:lnTo>
                  <a:pt x="5052695" y="3517900"/>
                </a:lnTo>
                <a:lnTo>
                  <a:pt x="5054346" y="3467100"/>
                </a:lnTo>
                <a:lnTo>
                  <a:pt x="5049520" y="3416300"/>
                </a:lnTo>
                <a:lnTo>
                  <a:pt x="5043170" y="3352800"/>
                </a:lnTo>
                <a:lnTo>
                  <a:pt x="5035296" y="3302000"/>
                </a:lnTo>
                <a:lnTo>
                  <a:pt x="5028946" y="3251200"/>
                </a:lnTo>
                <a:lnTo>
                  <a:pt x="5025771" y="3200400"/>
                </a:lnTo>
                <a:lnTo>
                  <a:pt x="5025771" y="3136900"/>
                </a:lnTo>
                <a:lnTo>
                  <a:pt x="5032121" y="3098800"/>
                </a:lnTo>
                <a:lnTo>
                  <a:pt x="5044821" y="3048000"/>
                </a:lnTo>
                <a:lnTo>
                  <a:pt x="5063871" y="2997200"/>
                </a:lnTo>
                <a:lnTo>
                  <a:pt x="5089271" y="2946400"/>
                </a:lnTo>
                <a:lnTo>
                  <a:pt x="5114544" y="2908300"/>
                </a:lnTo>
                <a:lnTo>
                  <a:pt x="5143119" y="2857500"/>
                </a:lnTo>
                <a:lnTo>
                  <a:pt x="5170043" y="2806700"/>
                </a:lnTo>
                <a:lnTo>
                  <a:pt x="5193919" y="2755900"/>
                </a:lnTo>
                <a:lnTo>
                  <a:pt x="5212969" y="2717800"/>
                </a:lnTo>
                <a:lnTo>
                  <a:pt x="5225669" y="2667000"/>
                </a:lnTo>
                <a:lnTo>
                  <a:pt x="5230368" y="2616200"/>
                </a:lnTo>
                <a:lnTo>
                  <a:pt x="5225669" y="2565400"/>
                </a:lnTo>
                <a:lnTo>
                  <a:pt x="5212969" y="2514600"/>
                </a:lnTo>
                <a:lnTo>
                  <a:pt x="5193919" y="2463800"/>
                </a:lnTo>
                <a:lnTo>
                  <a:pt x="5170043" y="2413000"/>
                </a:lnTo>
                <a:lnTo>
                  <a:pt x="5143119" y="2374900"/>
                </a:lnTo>
                <a:lnTo>
                  <a:pt x="5114544" y="2324100"/>
                </a:lnTo>
                <a:lnTo>
                  <a:pt x="5089271" y="2273300"/>
                </a:lnTo>
                <a:lnTo>
                  <a:pt x="5044821" y="2184400"/>
                </a:lnTo>
                <a:lnTo>
                  <a:pt x="5032121" y="2133600"/>
                </a:lnTo>
                <a:lnTo>
                  <a:pt x="5025771" y="2082800"/>
                </a:lnTo>
                <a:lnTo>
                  <a:pt x="5025771" y="2032000"/>
                </a:lnTo>
                <a:lnTo>
                  <a:pt x="5028946" y="1981200"/>
                </a:lnTo>
                <a:lnTo>
                  <a:pt x="5035296" y="1917700"/>
                </a:lnTo>
                <a:lnTo>
                  <a:pt x="5043170" y="1866900"/>
                </a:lnTo>
                <a:lnTo>
                  <a:pt x="5049520" y="1816100"/>
                </a:lnTo>
                <a:lnTo>
                  <a:pt x="5054346" y="1765300"/>
                </a:lnTo>
                <a:lnTo>
                  <a:pt x="5052695" y="1714500"/>
                </a:lnTo>
                <a:lnTo>
                  <a:pt x="5046345" y="1663700"/>
                </a:lnTo>
                <a:lnTo>
                  <a:pt x="5032121" y="1612900"/>
                </a:lnTo>
                <a:lnTo>
                  <a:pt x="5011547" y="1574800"/>
                </a:lnTo>
                <a:lnTo>
                  <a:pt x="4984496" y="1536700"/>
                </a:lnTo>
                <a:lnTo>
                  <a:pt x="4952873" y="1498600"/>
                </a:lnTo>
                <a:lnTo>
                  <a:pt x="4916297" y="1473200"/>
                </a:lnTo>
                <a:lnTo>
                  <a:pt x="4878324" y="1435100"/>
                </a:lnTo>
                <a:lnTo>
                  <a:pt x="4838700" y="1409700"/>
                </a:lnTo>
                <a:lnTo>
                  <a:pt x="4797425" y="1371600"/>
                </a:lnTo>
                <a:lnTo>
                  <a:pt x="4759325" y="1346200"/>
                </a:lnTo>
                <a:lnTo>
                  <a:pt x="4722876" y="1320800"/>
                </a:lnTo>
                <a:lnTo>
                  <a:pt x="4691126" y="1282700"/>
                </a:lnTo>
                <a:lnTo>
                  <a:pt x="4662551" y="1244600"/>
                </a:lnTo>
                <a:lnTo>
                  <a:pt x="4640453" y="1206500"/>
                </a:lnTo>
                <a:lnTo>
                  <a:pt x="4621403" y="1155700"/>
                </a:lnTo>
                <a:lnTo>
                  <a:pt x="4605528" y="1117600"/>
                </a:lnTo>
                <a:lnTo>
                  <a:pt x="4591304" y="1066800"/>
                </a:lnTo>
                <a:lnTo>
                  <a:pt x="4565904" y="965200"/>
                </a:lnTo>
                <a:lnTo>
                  <a:pt x="4551553" y="927100"/>
                </a:lnTo>
                <a:lnTo>
                  <a:pt x="4535678" y="876300"/>
                </a:lnTo>
                <a:lnTo>
                  <a:pt x="4516755" y="838200"/>
                </a:lnTo>
                <a:lnTo>
                  <a:pt x="4492879" y="800100"/>
                </a:lnTo>
                <a:lnTo>
                  <a:pt x="4464431" y="762000"/>
                </a:lnTo>
                <a:lnTo>
                  <a:pt x="4429506" y="736600"/>
                </a:lnTo>
                <a:lnTo>
                  <a:pt x="4391406" y="711200"/>
                </a:lnTo>
                <a:lnTo>
                  <a:pt x="4348607" y="685800"/>
                </a:lnTo>
                <a:lnTo>
                  <a:pt x="4256658" y="660400"/>
                </a:lnTo>
                <a:lnTo>
                  <a:pt x="4112259" y="622300"/>
                </a:lnTo>
                <a:lnTo>
                  <a:pt x="4066286" y="609600"/>
                </a:lnTo>
                <a:lnTo>
                  <a:pt x="4023487" y="584200"/>
                </a:lnTo>
                <a:lnTo>
                  <a:pt x="3983863" y="558800"/>
                </a:lnTo>
                <a:lnTo>
                  <a:pt x="3948938" y="533400"/>
                </a:lnTo>
                <a:lnTo>
                  <a:pt x="3912489" y="508000"/>
                </a:lnTo>
                <a:lnTo>
                  <a:pt x="3880739" y="469900"/>
                </a:lnTo>
                <a:lnTo>
                  <a:pt x="3760216" y="317500"/>
                </a:lnTo>
                <a:lnTo>
                  <a:pt x="3693668" y="241300"/>
                </a:lnTo>
                <a:lnTo>
                  <a:pt x="3655568" y="215900"/>
                </a:lnTo>
                <a:lnTo>
                  <a:pt x="3635755" y="203200"/>
                </a:lnTo>
                <a:lnTo>
                  <a:pt x="1977644" y="203200"/>
                </a:lnTo>
                <a:lnTo>
                  <a:pt x="1923669" y="190500"/>
                </a:lnTo>
                <a:lnTo>
                  <a:pt x="1869820" y="190500"/>
                </a:lnTo>
                <a:lnTo>
                  <a:pt x="1815845" y="177800"/>
                </a:lnTo>
                <a:close/>
              </a:path>
              <a:path w="5230495" h="5219700">
                <a:moveTo>
                  <a:pt x="3635755" y="5016500"/>
                </a:moveTo>
                <a:lnTo>
                  <a:pt x="3198749" y="5016500"/>
                </a:lnTo>
                <a:lnTo>
                  <a:pt x="3252724" y="5029200"/>
                </a:lnTo>
                <a:lnTo>
                  <a:pt x="3306699" y="5029200"/>
                </a:lnTo>
                <a:lnTo>
                  <a:pt x="3360547" y="5041900"/>
                </a:lnTo>
                <a:lnTo>
                  <a:pt x="3414522" y="5041900"/>
                </a:lnTo>
                <a:lnTo>
                  <a:pt x="3468370" y="5054600"/>
                </a:lnTo>
                <a:lnTo>
                  <a:pt x="3519170" y="5054600"/>
                </a:lnTo>
                <a:lnTo>
                  <a:pt x="3615944" y="5029200"/>
                </a:lnTo>
                <a:lnTo>
                  <a:pt x="3635755" y="5016500"/>
                </a:lnTo>
                <a:close/>
              </a:path>
              <a:path w="5230495" h="5219700">
                <a:moveTo>
                  <a:pt x="2665984" y="0"/>
                </a:moveTo>
                <a:lnTo>
                  <a:pt x="2564384" y="0"/>
                </a:lnTo>
                <a:lnTo>
                  <a:pt x="2515235" y="12700"/>
                </a:lnTo>
                <a:lnTo>
                  <a:pt x="2467737" y="38100"/>
                </a:lnTo>
                <a:lnTo>
                  <a:pt x="2418588" y="63500"/>
                </a:lnTo>
                <a:lnTo>
                  <a:pt x="2372487" y="88900"/>
                </a:lnTo>
                <a:lnTo>
                  <a:pt x="2229866" y="165100"/>
                </a:lnTo>
                <a:lnTo>
                  <a:pt x="2083943" y="203200"/>
                </a:lnTo>
                <a:lnTo>
                  <a:pt x="3146425" y="203200"/>
                </a:lnTo>
                <a:lnTo>
                  <a:pt x="3046603" y="177800"/>
                </a:lnTo>
                <a:lnTo>
                  <a:pt x="3000502" y="165100"/>
                </a:lnTo>
                <a:lnTo>
                  <a:pt x="2857881" y="88900"/>
                </a:lnTo>
                <a:lnTo>
                  <a:pt x="2811780" y="63500"/>
                </a:lnTo>
                <a:lnTo>
                  <a:pt x="2762631" y="38100"/>
                </a:lnTo>
                <a:lnTo>
                  <a:pt x="2715133" y="12700"/>
                </a:lnTo>
                <a:lnTo>
                  <a:pt x="2665984" y="0"/>
                </a:lnTo>
                <a:close/>
              </a:path>
              <a:path w="5230495" h="5219700">
                <a:moveTo>
                  <a:pt x="3568319" y="177800"/>
                </a:moveTo>
                <a:lnTo>
                  <a:pt x="3414522" y="177800"/>
                </a:lnTo>
                <a:lnTo>
                  <a:pt x="3360547" y="190500"/>
                </a:lnTo>
                <a:lnTo>
                  <a:pt x="3306699" y="190500"/>
                </a:lnTo>
                <a:lnTo>
                  <a:pt x="3252724" y="203200"/>
                </a:lnTo>
                <a:lnTo>
                  <a:pt x="3635755" y="203200"/>
                </a:lnTo>
                <a:lnTo>
                  <a:pt x="3615944" y="190500"/>
                </a:lnTo>
                <a:lnTo>
                  <a:pt x="3568319" y="177800"/>
                </a:lnTo>
                <a:close/>
              </a:path>
            </a:pathLst>
          </a:custGeom>
          <a:solidFill>
            <a:srgbClr val="F3F3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213360" cy="6858000"/>
          </a:xfrm>
          <a:custGeom>
            <a:avLst/>
            <a:gdLst/>
            <a:ahLst/>
            <a:cxnLst/>
            <a:rect l="l" t="t" r="r" b="b"/>
            <a:pathLst>
              <a:path w="213360" h="6858000">
                <a:moveTo>
                  <a:pt x="0" y="6858000"/>
                </a:moveTo>
                <a:lnTo>
                  <a:pt x="213360" y="6858000"/>
                </a:lnTo>
                <a:lnTo>
                  <a:pt x="21336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2A1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946275" y="1104391"/>
            <a:ext cx="5377815" cy="5157470"/>
          </a:xfrm>
          <a:prstGeom prst="rect">
            <a:avLst/>
          </a:prstGeom>
        </p:spPr>
        <p:txBody>
          <a:bodyPr vert="horz" wrap="square" lIns="0" tIns="127000" rIns="0" bIns="0" rtlCol="0">
            <a:spAutoFit/>
          </a:bodyPr>
          <a:lstStyle/>
          <a:p>
            <a:pPr marL="12700" marR="5080" algn="ctr">
              <a:lnSpc>
                <a:spcPct val="90000"/>
              </a:lnSpc>
              <a:spcBef>
                <a:spcPts val="1000"/>
              </a:spcBef>
              <a:tabLst>
                <a:tab pos="2542540" algn="l"/>
                <a:tab pos="3458845" algn="l"/>
                <a:tab pos="4147820" algn="l"/>
              </a:tabLst>
            </a:pPr>
            <a:r>
              <a:rPr sz="7500" b="1" spc="590" dirty="0">
                <a:solidFill>
                  <a:srgbClr val="2A1A00"/>
                </a:solidFill>
                <a:latin typeface="Impact"/>
                <a:cs typeface="Impact"/>
              </a:rPr>
              <a:t>CH</a:t>
            </a:r>
            <a:r>
              <a:rPr sz="7500" b="1" spc="585" dirty="0">
                <a:solidFill>
                  <a:srgbClr val="2A1A00"/>
                </a:solidFill>
                <a:latin typeface="Impact"/>
                <a:cs typeface="Impact"/>
              </a:rPr>
              <a:t>A</a:t>
            </a:r>
            <a:r>
              <a:rPr sz="7500" b="1" spc="590" dirty="0">
                <a:solidFill>
                  <a:srgbClr val="2A1A00"/>
                </a:solidFill>
                <a:latin typeface="Impact"/>
                <a:cs typeface="Impact"/>
              </a:rPr>
              <a:t>PT</a:t>
            </a:r>
            <a:r>
              <a:rPr sz="7500" b="1" spc="595" dirty="0">
                <a:solidFill>
                  <a:srgbClr val="2A1A00"/>
                </a:solidFill>
                <a:latin typeface="Impact"/>
                <a:cs typeface="Impact"/>
              </a:rPr>
              <a:t>E</a:t>
            </a:r>
            <a:r>
              <a:rPr sz="7500" b="1" dirty="0">
                <a:solidFill>
                  <a:srgbClr val="2A1A00"/>
                </a:solidFill>
                <a:latin typeface="Impact"/>
                <a:cs typeface="Impact"/>
              </a:rPr>
              <a:t>R	</a:t>
            </a:r>
            <a:r>
              <a:rPr sz="7500" b="1" spc="590" dirty="0">
                <a:solidFill>
                  <a:srgbClr val="2A1A00"/>
                </a:solidFill>
                <a:latin typeface="Impact"/>
                <a:cs typeface="Impact"/>
              </a:rPr>
              <a:t>10</a:t>
            </a:r>
            <a:r>
              <a:rPr sz="7500" b="1" dirty="0">
                <a:solidFill>
                  <a:srgbClr val="2A1A00"/>
                </a:solidFill>
                <a:latin typeface="Impact"/>
                <a:cs typeface="Impact"/>
              </a:rPr>
              <a:t>:  </a:t>
            </a:r>
            <a:r>
              <a:rPr sz="7500" b="1" spc="440" dirty="0">
                <a:solidFill>
                  <a:srgbClr val="2A1A00"/>
                </a:solidFill>
                <a:latin typeface="Impact"/>
                <a:cs typeface="Impact"/>
              </a:rPr>
              <a:t>SHOT	</a:t>
            </a:r>
            <a:r>
              <a:rPr sz="7500" b="1" spc="490" dirty="0">
                <a:solidFill>
                  <a:srgbClr val="2A1A00"/>
                </a:solidFill>
                <a:latin typeface="Impact"/>
                <a:cs typeface="Impact"/>
              </a:rPr>
              <a:t>SIZES,  MOVES,	</a:t>
            </a:r>
            <a:r>
              <a:rPr sz="7500" b="1" spc="390" dirty="0">
                <a:solidFill>
                  <a:srgbClr val="2A1A00"/>
                </a:solidFill>
                <a:latin typeface="Impact"/>
                <a:cs typeface="Impact"/>
              </a:rPr>
              <a:t>AND  </a:t>
            </a:r>
            <a:r>
              <a:rPr sz="7500" b="1" spc="505" dirty="0">
                <a:solidFill>
                  <a:srgbClr val="2A1A00"/>
                </a:solidFill>
                <a:latin typeface="Impact"/>
                <a:cs typeface="Impact"/>
              </a:rPr>
              <a:t>FRAMING</a:t>
            </a:r>
            <a:endParaRPr sz="7500" dirty="0">
              <a:latin typeface="Impact"/>
              <a:cs typeface="Impact"/>
            </a:endParaRPr>
          </a:p>
          <a:p>
            <a:pPr marL="43815" algn="ctr">
              <a:lnSpc>
                <a:spcPct val="100000"/>
              </a:lnSpc>
              <a:spcBef>
                <a:spcPts val="5300"/>
              </a:spcBef>
              <a:tabLst>
                <a:tab pos="914400" algn="l"/>
                <a:tab pos="1460500" algn="l"/>
                <a:tab pos="3009900" algn="l"/>
              </a:tabLst>
            </a:pPr>
            <a:endParaRPr sz="15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74242" y="710946"/>
            <a:ext cx="275018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00" dirty="0"/>
              <a:t>SHOT</a:t>
            </a:r>
            <a:r>
              <a:rPr spc="225" dirty="0"/>
              <a:t> </a:t>
            </a:r>
            <a:r>
              <a:rPr spc="105" dirty="0"/>
              <a:t>SIZES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4260" y="1592699"/>
            <a:ext cx="8045450" cy="2654001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697865" marR="270510" lvl="1" indent="-227965">
              <a:lnSpc>
                <a:spcPct val="110000"/>
              </a:lnSpc>
              <a:spcBef>
                <a:spcPts val="755"/>
              </a:spcBef>
              <a:buClr>
                <a:srgbClr val="2A1A00"/>
              </a:buClr>
              <a:buFont typeface="Arial"/>
              <a:buChar char="–"/>
              <a:tabLst>
                <a:tab pos="797560" algn="l"/>
              </a:tabLst>
            </a:pPr>
            <a:r>
              <a:rPr dirty="0"/>
              <a:t>	</a:t>
            </a:r>
            <a:r>
              <a:rPr sz="2850" spc="-60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850" spc="-45" dirty="0">
                <a:solidFill>
                  <a:srgbClr val="585858"/>
                </a:solidFill>
                <a:latin typeface="Arial"/>
                <a:cs typeface="Arial"/>
              </a:rPr>
              <a:t>MEDIUM </a:t>
            </a:r>
            <a:r>
              <a:rPr sz="2850" spc="-295" dirty="0">
                <a:solidFill>
                  <a:srgbClr val="585858"/>
                </a:solidFill>
                <a:latin typeface="Arial"/>
                <a:cs typeface="Arial"/>
              </a:rPr>
              <a:t>CLOSE </a:t>
            </a:r>
            <a:r>
              <a:rPr sz="2850" spc="-204" dirty="0">
                <a:solidFill>
                  <a:srgbClr val="585858"/>
                </a:solidFill>
                <a:latin typeface="Arial"/>
                <a:cs typeface="Arial"/>
              </a:rPr>
              <a:t>UP </a:t>
            </a:r>
            <a:r>
              <a:rPr sz="2850" spc="-75" dirty="0">
                <a:solidFill>
                  <a:srgbClr val="585858"/>
                </a:solidFill>
                <a:latin typeface="Arial"/>
                <a:cs typeface="Arial"/>
              </a:rPr>
              <a:t>(MCU) </a:t>
            </a:r>
            <a:r>
              <a:rPr sz="2850" spc="-160" dirty="0">
                <a:solidFill>
                  <a:srgbClr val="585858"/>
                </a:solidFill>
                <a:latin typeface="Arial"/>
                <a:cs typeface="Arial"/>
              </a:rPr>
              <a:t>– </a:t>
            </a:r>
            <a:r>
              <a:rPr sz="2850" spc="40" dirty="0">
                <a:solidFill>
                  <a:srgbClr val="585858"/>
                </a:solidFill>
                <a:latin typeface="Arial"/>
                <a:cs typeface="Arial"/>
              </a:rPr>
              <a:t>in </a:t>
            </a:r>
            <a:r>
              <a:rPr sz="2850" spc="60" dirty="0">
                <a:solidFill>
                  <a:srgbClr val="585858"/>
                </a:solidFill>
                <a:latin typeface="Arial"/>
                <a:cs typeface="Arial"/>
              </a:rPr>
              <a:t>that </a:t>
            </a:r>
            <a:r>
              <a:rPr sz="2850" spc="-80" dirty="0">
                <a:solidFill>
                  <a:srgbClr val="585858"/>
                </a:solidFill>
                <a:latin typeface="Arial"/>
                <a:cs typeface="Arial"/>
              </a:rPr>
              <a:t>area  </a:t>
            </a:r>
            <a:r>
              <a:rPr sz="2850" dirty="0">
                <a:solidFill>
                  <a:srgbClr val="585858"/>
                </a:solidFill>
                <a:latin typeface="Arial"/>
                <a:cs typeface="Arial"/>
              </a:rPr>
              <a:t>between </a:t>
            </a:r>
            <a:r>
              <a:rPr sz="2850" spc="-135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850" spc="-95" dirty="0">
                <a:solidFill>
                  <a:srgbClr val="585858"/>
                </a:solidFill>
                <a:latin typeface="Arial"/>
                <a:cs typeface="Arial"/>
              </a:rPr>
              <a:t>MS </a:t>
            </a:r>
            <a:r>
              <a:rPr sz="2850" spc="85" dirty="0">
                <a:solidFill>
                  <a:srgbClr val="585858"/>
                </a:solidFill>
                <a:latin typeface="Arial"/>
                <a:cs typeface="Arial"/>
              </a:rPr>
              <a:t>(Mid/Medium </a:t>
            </a:r>
            <a:r>
              <a:rPr sz="2850" spc="-40" dirty="0">
                <a:solidFill>
                  <a:srgbClr val="585858"/>
                </a:solidFill>
                <a:latin typeface="Arial"/>
                <a:cs typeface="Arial"/>
              </a:rPr>
              <a:t>Shot) </a:t>
            </a:r>
            <a:r>
              <a:rPr sz="2850" dirty="0">
                <a:solidFill>
                  <a:srgbClr val="585858"/>
                </a:solidFill>
                <a:latin typeface="Arial"/>
                <a:cs typeface="Arial"/>
              </a:rPr>
              <a:t>and </a:t>
            </a:r>
            <a:r>
              <a:rPr sz="2850" spc="-135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850" spc="-200" dirty="0">
                <a:solidFill>
                  <a:srgbClr val="585858"/>
                </a:solidFill>
                <a:latin typeface="Arial"/>
                <a:cs typeface="Arial"/>
              </a:rPr>
              <a:t>CU  </a:t>
            </a:r>
            <a:r>
              <a:rPr sz="2850" spc="-45" dirty="0">
                <a:solidFill>
                  <a:srgbClr val="585858"/>
                </a:solidFill>
                <a:latin typeface="Arial"/>
                <a:cs typeface="Arial"/>
              </a:rPr>
              <a:t>(Close-Up)</a:t>
            </a:r>
            <a:endParaRPr sz="2850" dirty="0">
              <a:latin typeface="Arial"/>
              <a:cs typeface="Arial"/>
            </a:endParaRPr>
          </a:p>
          <a:p>
            <a:pPr marL="697865" marR="5080" lvl="1" indent="-227965">
              <a:lnSpc>
                <a:spcPct val="110200"/>
              </a:lnSpc>
              <a:spcBef>
                <a:spcPts val="685"/>
              </a:spcBef>
              <a:buClr>
                <a:srgbClr val="2A1A00"/>
              </a:buClr>
              <a:buFont typeface="Arial"/>
              <a:buChar char="–"/>
              <a:tabLst>
                <a:tab pos="797560" algn="l"/>
              </a:tabLst>
            </a:pPr>
            <a:r>
              <a:rPr dirty="0"/>
              <a:t>	</a:t>
            </a:r>
            <a:r>
              <a:rPr sz="2850" spc="30" dirty="0">
                <a:solidFill>
                  <a:srgbClr val="585858"/>
                </a:solidFill>
                <a:latin typeface="Arial"/>
                <a:cs typeface="Arial"/>
              </a:rPr>
              <a:t>If your </a:t>
            </a:r>
            <a:r>
              <a:rPr sz="2850" spc="-10" dirty="0">
                <a:solidFill>
                  <a:srgbClr val="585858"/>
                </a:solidFill>
                <a:latin typeface="Arial"/>
                <a:cs typeface="Arial"/>
              </a:rPr>
              <a:t>subject </a:t>
            </a:r>
            <a:r>
              <a:rPr sz="2850" spc="-80" dirty="0">
                <a:solidFill>
                  <a:srgbClr val="585858"/>
                </a:solidFill>
                <a:latin typeface="Arial"/>
                <a:cs typeface="Arial"/>
              </a:rPr>
              <a:t>is </a:t>
            </a:r>
            <a:r>
              <a:rPr sz="2850" spc="-135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850" spc="-10" dirty="0">
                <a:solidFill>
                  <a:srgbClr val="585858"/>
                </a:solidFill>
                <a:latin typeface="Arial"/>
                <a:cs typeface="Arial"/>
              </a:rPr>
              <a:t>person </a:t>
            </a:r>
            <a:r>
              <a:rPr sz="2850" spc="110" dirty="0">
                <a:solidFill>
                  <a:srgbClr val="585858"/>
                </a:solidFill>
                <a:latin typeface="Arial"/>
                <a:cs typeface="Arial"/>
              </a:rPr>
              <a:t>it </a:t>
            </a:r>
            <a:r>
              <a:rPr sz="2850" spc="55" dirty="0">
                <a:solidFill>
                  <a:srgbClr val="585858"/>
                </a:solidFill>
                <a:latin typeface="Arial"/>
                <a:cs typeface="Arial"/>
              </a:rPr>
              <a:t>would </a:t>
            </a:r>
            <a:r>
              <a:rPr sz="2850" spc="50" dirty="0">
                <a:solidFill>
                  <a:srgbClr val="585858"/>
                </a:solidFill>
                <a:latin typeface="Arial"/>
                <a:cs typeface="Arial"/>
              </a:rPr>
              <a:t>tend </a:t>
            </a:r>
            <a:r>
              <a:rPr sz="2850" spc="130" dirty="0">
                <a:solidFill>
                  <a:srgbClr val="585858"/>
                </a:solidFill>
                <a:latin typeface="Arial"/>
                <a:cs typeface="Arial"/>
              </a:rPr>
              <a:t>to</a:t>
            </a:r>
            <a:r>
              <a:rPr sz="2850" spc="-33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850" dirty="0">
                <a:solidFill>
                  <a:srgbClr val="585858"/>
                </a:solidFill>
                <a:latin typeface="Arial"/>
                <a:cs typeface="Arial"/>
              </a:rPr>
              <a:t>be  </a:t>
            </a:r>
            <a:r>
              <a:rPr sz="2850" spc="-135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850" spc="-25" dirty="0">
                <a:solidFill>
                  <a:srgbClr val="585858"/>
                </a:solidFill>
                <a:latin typeface="Arial"/>
                <a:cs typeface="Arial"/>
              </a:rPr>
              <a:t>head </a:t>
            </a:r>
            <a:r>
              <a:rPr sz="2850" spc="-5" dirty="0">
                <a:solidFill>
                  <a:srgbClr val="585858"/>
                </a:solidFill>
                <a:latin typeface="Arial"/>
                <a:cs typeface="Arial"/>
              </a:rPr>
              <a:t>and </a:t>
            </a:r>
            <a:r>
              <a:rPr sz="2850" spc="-25" dirty="0">
                <a:solidFill>
                  <a:srgbClr val="585858"/>
                </a:solidFill>
                <a:latin typeface="Arial"/>
                <a:cs typeface="Arial"/>
              </a:rPr>
              <a:t>shoulders</a:t>
            </a:r>
            <a:r>
              <a:rPr sz="2850" spc="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850" spc="15" dirty="0">
                <a:solidFill>
                  <a:srgbClr val="585858"/>
                </a:solidFill>
                <a:latin typeface="Arial"/>
                <a:cs typeface="Arial"/>
              </a:rPr>
              <a:t>shot</a:t>
            </a:r>
            <a:endParaRPr sz="285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2530" y="224154"/>
            <a:ext cx="7118984" cy="1356995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2700" marR="5080">
              <a:lnSpc>
                <a:spcPts val="4970"/>
              </a:lnSpc>
              <a:spcBef>
                <a:spcPts val="720"/>
              </a:spcBef>
            </a:pPr>
            <a:r>
              <a:rPr spc="130" dirty="0"/>
              <a:t>EXAMPLES </a:t>
            </a:r>
            <a:r>
              <a:rPr spc="65" dirty="0"/>
              <a:t>OF </a:t>
            </a:r>
            <a:r>
              <a:rPr spc="110" dirty="0"/>
              <a:t>MEDIUM </a:t>
            </a:r>
            <a:r>
              <a:rPr spc="120" dirty="0"/>
              <a:t>CLOSE-  </a:t>
            </a:r>
            <a:r>
              <a:rPr spc="60" dirty="0"/>
              <a:t>UP</a:t>
            </a:r>
            <a:r>
              <a:rPr spc="300" dirty="0"/>
              <a:t> </a:t>
            </a:r>
            <a:r>
              <a:rPr spc="105" dirty="0"/>
              <a:t>SHOTS</a:t>
            </a:r>
          </a:p>
        </p:txBody>
      </p:sp>
      <p:sp>
        <p:nvSpPr>
          <p:cNvPr id="3" name="object 3"/>
          <p:cNvSpPr/>
          <p:nvPr/>
        </p:nvSpPr>
        <p:spPr>
          <a:xfrm>
            <a:off x="976883" y="1600200"/>
            <a:ext cx="4951476" cy="25191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332732" y="2538983"/>
            <a:ext cx="4215384" cy="31607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1616" y="649986"/>
            <a:ext cx="275018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00" dirty="0"/>
              <a:t>SHOT</a:t>
            </a:r>
            <a:r>
              <a:rPr spc="225" dirty="0"/>
              <a:t> </a:t>
            </a:r>
            <a:r>
              <a:rPr spc="105" dirty="0"/>
              <a:t>SIZES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4260" y="1592699"/>
            <a:ext cx="8195945" cy="3135002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697865" marR="5080" lvl="1" indent="-227965">
              <a:lnSpc>
                <a:spcPct val="109800"/>
              </a:lnSpc>
              <a:spcBef>
                <a:spcPts val="765"/>
              </a:spcBef>
              <a:buClr>
                <a:srgbClr val="2A1A00"/>
              </a:buClr>
              <a:buFont typeface="Arial"/>
              <a:buChar char="–"/>
              <a:tabLst>
                <a:tab pos="797560" algn="l"/>
              </a:tabLst>
            </a:pPr>
            <a:r>
              <a:rPr dirty="0"/>
              <a:t>	</a:t>
            </a:r>
            <a:r>
              <a:rPr sz="2850" spc="-60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850" spc="-295" dirty="0">
                <a:solidFill>
                  <a:srgbClr val="585858"/>
                </a:solidFill>
                <a:latin typeface="Arial"/>
                <a:cs typeface="Arial"/>
              </a:rPr>
              <a:t>CLOSE </a:t>
            </a:r>
            <a:r>
              <a:rPr sz="2850" spc="-204" dirty="0">
                <a:solidFill>
                  <a:srgbClr val="585858"/>
                </a:solidFill>
                <a:latin typeface="Arial"/>
                <a:cs typeface="Arial"/>
              </a:rPr>
              <a:t>UP </a:t>
            </a:r>
            <a:r>
              <a:rPr sz="2850" spc="-140" dirty="0">
                <a:solidFill>
                  <a:srgbClr val="585858"/>
                </a:solidFill>
                <a:latin typeface="Arial"/>
                <a:cs typeface="Arial"/>
              </a:rPr>
              <a:t>(CU) </a:t>
            </a:r>
            <a:r>
              <a:rPr sz="2850" spc="-160" dirty="0">
                <a:solidFill>
                  <a:srgbClr val="585858"/>
                </a:solidFill>
                <a:latin typeface="Arial"/>
                <a:cs typeface="Arial"/>
              </a:rPr>
              <a:t>– </a:t>
            </a:r>
            <a:r>
              <a:rPr sz="2850" spc="-10" dirty="0">
                <a:solidFill>
                  <a:srgbClr val="585858"/>
                </a:solidFill>
                <a:latin typeface="Arial"/>
                <a:cs typeface="Arial"/>
              </a:rPr>
              <a:t>when </a:t>
            </a:r>
            <a:r>
              <a:rPr sz="285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850" spc="15" dirty="0">
                <a:solidFill>
                  <a:srgbClr val="585858"/>
                </a:solidFill>
                <a:latin typeface="Arial"/>
                <a:cs typeface="Arial"/>
              </a:rPr>
              <a:t>shot </a:t>
            </a:r>
            <a:r>
              <a:rPr sz="2850" spc="-80" dirty="0">
                <a:solidFill>
                  <a:srgbClr val="585858"/>
                </a:solidFill>
                <a:latin typeface="Arial"/>
                <a:cs typeface="Arial"/>
              </a:rPr>
              <a:t>is </a:t>
            </a:r>
            <a:r>
              <a:rPr sz="2850" spc="50" dirty="0">
                <a:solidFill>
                  <a:srgbClr val="585858"/>
                </a:solidFill>
                <a:latin typeface="Arial"/>
                <a:cs typeface="Arial"/>
              </a:rPr>
              <a:t>looking </a:t>
            </a:r>
            <a:r>
              <a:rPr sz="2850" spc="35" dirty="0">
                <a:solidFill>
                  <a:srgbClr val="585858"/>
                </a:solidFill>
                <a:latin typeface="Arial"/>
                <a:cs typeface="Arial"/>
              </a:rPr>
              <a:t>in  </a:t>
            </a:r>
            <a:r>
              <a:rPr sz="2850" spc="25" dirty="0">
                <a:solidFill>
                  <a:srgbClr val="585858"/>
                </a:solidFill>
                <a:latin typeface="Arial"/>
                <a:cs typeface="Arial"/>
              </a:rPr>
              <a:t>detail </a:t>
            </a:r>
            <a:r>
              <a:rPr sz="2850" spc="20" dirty="0">
                <a:solidFill>
                  <a:srgbClr val="585858"/>
                </a:solidFill>
                <a:latin typeface="Arial"/>
                <a:cs typeface="Arial"/>
              </a:rPr>
              <a:t>at </a:t>
            </a:r>
            <a:r>
              <a:rPr sz="2850" spc="25" dirty="0">
                <a:solidFill>
                  <a:srgbClr val="585858"/>
                </a:solidFill>
                <a:latin typeface="Arial"/>
                <a:cs typeface="Arial"/>
              </a:rPr>
              <a:t>something </a:t>
            </a:r>
            <a:r>
              <a:rPr sz="2850" spc="40" dirty="0">
                <a:solidFill>
                  <a:srgbClr val="585858"/>
                </a:solidFill>
                <a:latin typeface="Arial"/>
                <a:cs typeface="Arial"/>
              </a:rPr>
              <a:t>in </a:t>
            </a:r>
            <a:r>
              <a:rPr sz="2850" spc="35" dirty="0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sz="2850" spc="-32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850" spc="-100" dirty="0">
                <a:solidFill>
                  <a:srgbClr val="585858"/>
                </a:solidFill>
                <a:latin typeface="Arial"/>
                <a:cs typeface="Arial"/>
              </a:rPr>
              <a:t>scene</a:t>
            </a:r>
            <a:endParaRPr sz="2850" dirty="0">
              <a:latin typeface="Arial"/>
              <a:cs typeface="Arial"/>
            </a:endParaRPr>
          </a:p>
          <a:p>
            <a:pPr marL="697865" marR="229870" lvl="1" indent="-227965">
              <a:lnSpc>
                <a:spcPct val="110000"/>
              </a:lnSpc>
              <a:spcBef>
                <a:spcPts val="700"/>
              </a:spcBef>
              <a:buClr>
                <a:srgbClr val="2A1A00"/>
              </a:buClr>
              <a:buFont typeface="Arial"/>
              <a:buChar char="–"/>
              <a:tabLst>
                <a:tab pos="797560" algn="l"/>
              </a:tabLst>
            </a:pPr>
            <a:r>
              <a:rPr dirty="0"/>
              <a:t>	</a:t>
            </a:r>
            <a:r>
              <a:rPr sz="2850" spc="30" dirty="0">
                <a:solidFill>
                  <a:srgbClr val="585858"/>
                </a:solidFill>
                <a:latin typeface="Arial"/>
                <a:cs typeface="Arial"/>
              </a:rPr>
              <a:t>If your </a:t>
            </a:r>
            <a:r>
              <a:rPr sz="2850" spc="-10" dirty="0">
                <a:solidFill>
                  <a:srgbClr val="585858"/>
                </a:solidFill>
                <a:latin typeface="Arial"/>
                <a:cs typeface="Arial"/>
              </a:rPr>
              <a:t>subject </a:t>
            </a:r>
            <a:r>
              <a:rPr sz="2850" spc="-80" dirty="0">
                <a:solidFill>
                  <a:srgbClr val="585858"/>
                </a:solidFill>
                <a:latin typeface="Arial"/>
                <a:cs typeface="Arial"/>
              </a:rPr>
              <a:t>is </a:t>
            </a:r>
            <a:r>
              <a:rPr sz="2850" spc="-135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850" spc="-10" dirty="0">
                <a:solidFill>
                  <a:srgbClr val="585858"/>
                </a:solidFill>
                <a:latin typeface="Arial"/>
                <a:cs typeface="Arial"/>
              </a:rPr>
              <a:t>person </a:t>
            </a:r>
            <a:r>
              <a:rPr sz="2850" spc="110" dirty="0">
                <a:solidFill>
                  <a:srgbClr val="585858"/>
                </a:solidFill>
                <a:latin typeface="Arial"/>
                <a:cs typeface="Arial"/>
              </a:rPr>
              <a:t>it </a:t>
            </a:r>
            <a:r>
              <a:rPr sz="2850" spc="30" dirty="0">
                <a:solidFill>
                  <a:srgbClr val="585858"/>
                </a:solidFill>
                <a:latin typeface="Arial"/>
                <a:cs typeface="Arial"/>
              </a:rPr>
              <a:t>could </a:t>
            </a:r>
            <a:r>
              <a:rPr sz="2850" dirty="0">
                <a:solidFill>
                  <a:srgbClr val="585858"/>
                </a:solidFill>
                <a:latin typeface="Arial"/>
                <a:cs typeface="Arial"/>
              </a:rPr>
              <a:t>be </a:t>
            </a:r>
            <a:r>
              <a:rPr sz="2850" spc="10" dirty="0">
                <a:solidFill>
                  <a:srgbClr val="585858"/>
                </a:solidFill>
                <a:latin typeface="Arial"/>
                <a:cs typeface="Arial"/>
              </a:rPr>
              <a:t>just</a:t>
            </a:r>
            <a:r>
              <a:rPr sz="2850" spc="-27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850" spc="40" dirty="0">
                <a:solidFill>
                  <a:srgbClr val="585858"/>
                </a:solidFill>
                <a:latin typeface="Arial"/>
                <a:cs typeface="Arial"/>
              </a:rPr>
              <a:t>the  </a:t>
            </a:r>
            <a:r>
              <a:rPr sz="2850" spc="-25" dirty="0">
                <a:solidFill>
                  <a:srgbClr val="585858"/>
                </a:solidFill>
                <a:latin typeface="Arial"/>
                <a:cs typeface="Arial"/>
              </a:rPr>
              <a:t>head </a:t>
            </a:r>
            <a:r>
              <a:rPr sz="2850" spc="65" dirty="0">
                <a:solidFill>
                  <a:srgbClr val="585858"/>
                </a:solidFill>
                <a:latin typeface="Arial"/>
                <a:cs typeface="Arial"/>
              </a:rPr>
              <a:t>or </a:t>
            </a:r>
            <a:r>
              <a:rPr sz="2850" spc="5" dirty="0">
                <a:solidFill>
                  <a:srgbClr val="585858"/>
                </a:solidFill>
                <a:latin typeface="Arial"/>
                <a:cs typeface="Arial"/>
              </a:rPr>
              <a:t>just </a:t>
            </a:r>
            <a:r>
              <a:rPr sz="285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850" spc="-30" dirty="0">
                <a:solidFill>
                  <a:srgbClr val="585858"/>
                </a:solidFill>
                <a:latin typeface="Arial"/>
                <a:cs typeface="Arial"/>
              </a:rPr>
              <a:t>hand; </a:t>
            </a:r>
            <a:r>
              <a:rPr sz="2850" spc="75" dirty="0">
                <a:solidFill>
                  <a:srgbClr val="585858"/>
                </a:solidFill>
                <a:latin typeface="Arial"/>
                <a:cs typeface="Arial"/>
              </a:rPr>
              <a:t>if </a:t>
            </a:r>
            <a:r>
              <a:rPr sz="2850" spc="10" dirty="0">
                <a:solidFill>
                  <a:srgbClr val="585858"/>
                </a:solidFill>
                <a:latin typeface="Arial"/>
                <a:cs typeface="Arial"/>
              </a:rPr>
              <a:t>it’s </a:t>
            </a:r>
            <a:r>
              <a:rPr sz="2850" spc="-135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850" spc="-35" dirty="0">
                <a:solidFill>
                  <a:srgbClr val="585858"/>
                </a:solidFill>
                <a:latin typeface="Arial"/>
                <a:cs typeface="Arial"/>
              </a:rPr>
              <a:t>smaller </a:t>
            </a:r>
            <a:r>
              <a:rPr sz="2850" spc="35" dirty="0">
                <a:solidFill>
                  <a:srgbClr val="585858"/>
                </a:solidFill>
                <a:latin typeface="Arial"/>
                <a:cs typeface="Arial"/>
              </a:rPr>
              <a:t>object  then </a:t>
            </a:r>
            <a:r>
              <a:rPr sz="2850" spc="110" dirty="0">
                <a:solidFill>
                  <a:srgbClr val="585858"/>
                </a:solidFill>
                <a:latin typeface="Arial"/>
                <a:cs typeface="Arial"/>
              </a:rPr>
              <a:t>it </a:t>
            </a:r>
            <a:r>
              <a:rPr sz="2850" dirty="0">
                <a:solidFill>
                  <a:srgbClr val="585858"/>
                </a:solidFill>
                <a:latin typeface="Arial"/>
                <a:cs typeface="Arial"/>
              </a:rPr>
              <a:t>tends </a:t>
            </a:r>
            <a:r>
              <a:rPr sz="2850" spc="130" dirty="0">
                <a:solidFill>
                  <a:srgbClr val="585858"/>
                </a:solidFill>
                <a:latin typeface="Arial"/>
                <a:cs typeface="Arial"/>
              </a:rPr>
              <a:t>to </a:t>
            </a:r>
            <a:r>
              <a:rPr sz="2850" dirty="0">
                <a:solidFill>
                  <a:srgbClr val="585858"/>
                </a:solidFill>
                <a:latin typeface="Arial"/>
                <a:cs typeface="Arial"/>
              </a:rPr>
              <a:t>be </a:t>
            </a:r>
            <a:r>
              <a:rPr sz="2850" spc="-25" dirty="0">
                <a:solidFill>
                  <a:srgbClr val="585858"/>
                </a:solidFill>
                <a:latin typeface="Arial"/>
                <a:cs typeface="Arial"/>
              </a:rPr>
              <a:t>where </a:t>
            </a:r>
            <a:r>
              <a:rPr sz="2850" spc="35" dirty="0">
                <a:solidFill>
                  <a:srgbClr val="585858"/>
                </a:solidFill>
                <a:latin typeface="Arial"/>
                <a:cs typeface="Arial"/>
              </a:rPr>
              <a:t>the object </a:t>
            </a:r>
            <a:r>
              <a:rPr sz="2850" spc="10" dirty="0">
                <a:solidFill>
                  <a:srgbClr val="585858"/>
                </a:solidFill>
                <a:latin typeface="Arial"/>
                <a:cs typeface="Arial"/>
              </a:rPr>
              <a:t>fills </a:t>
            </a:r>
            <a:r>
              <a:rPr sz="2850" spc="35" dirty="0">
                <a:solidFill>
                  <a:srgbClr val="585858"/>
                </a:solidFill>
                <a:latin typeface="Arial"/>
                <a:cs typeface="Arial"/>
              </a:rPr>
              <a:t>the  </a:t>
            </a:r>
            <a:r>
              <a:rPr sz="2850" spc="-80" dirty="0">
                <a:solidFill>
                  <a:srgbClr val="585858"/>
                </a:solidFill>
                <a:latin typeface="Arial"/>
                <a:cs typeface="Arial"/>
              </a:rPr>
              <a:t>screen</a:t>
            </a:r>
            <a:endParaRPr sz="285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5708" y="485393"/>
            <a:ext cx="737425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30" dirty="0"/>
              <a:t>EXAMPLES </a:t>
            </a:r>
            <a:r>
              <a:rPr spc="65" dirty="0"/>
              <a:t>OF </a:t>
            </a:r>
            <a:r>
              <a:rPr spc="120" dirty="0"/>
              <a:t>CLOSE-UP</a:t>
            </a:r>
            <a:r>
              <a:rPr spc="750" dirty="0"/>
              <a:t> </a:t>
            </a:r>
            <a:r>
              <a:rPr spc="105" dirty="0"/>
              <a:t>SHOTS</a:t>
            </a:r>
          </a:p>
        </p:txBody>
      </p:sp>
      <p:sp>
        <p:nvSpPr>
          <p:cNvPr id="3" name="object 3"/>
          <p:cNvSpPr/>
          <p:nvPr/>
        </p:nvSpPr>
        <p:spPr>
          <a:xfrm>
            <a:off x="886967" y="1554480"/>
            <a:ext cx="3429000" cy="25725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739896" y="1729739"/>
            <a:ext cx="4285488" cy="24155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14415" y="3982211"/>
            <a:ext cx="3108960" cy="17495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719" y="3685032"/>
            <a:ext cx="2971800" cy="21427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291840" y="4029455"/>
            <a:ext cx="1802891" cy="170230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4404" y="710946"/>
            <a:ext cx="275018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00" dirty="0"/>
              <a:t>SHOT</a:t>
            </a:r>
            <a:r>
              <a:rPr spc="225" dirty="0"/>
              <a:t> </a:t>
            </a:r>
            <a:r>
              <a:rPr spc="105" dirty="0"/>
              <a:t>SIZES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4260" y="1592699"/>
            <a:ext cx="8214995" cy="2082108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697865" marR="5080" indent="-228600">
              <a:lnSpc>
                <a:spcPct val="110000"/>
              </a:lnSpc>
              <a:spcBef>
                <a:spcPts val="755"/>
              </a:spcBef>
            </a:pPr>
            <a:r>
              <a:rPr sz="2850" spc="-160" dirty="0" smtClean="0">
                <a:solidFill>
                  <a:srgbClr val="2A1A00"/>
                </a:solidFill>
                <a:latin typeface="Arial"/>
                <a:cs typeface="Arial"/>
              </a:rPr>
              <a:t>– </a:t>
            </a:r>
            <a:r>
              <a:rPr sz="2850" spc="5" dirty="0">
                <a:solidFill>
                  <a:srgbClr val="585858"/>
                </a:solidFill>
                <a:latin typeface="Arial"/>
                <a:cs typeface="Arial"/>
              </a:rPr>
              <a:t>AN </a:t>
            </a:r>
            <a:r>
              <a:rPr sz="2850" spc="-285" dirty="0">
                <a:solidFill>
                  <a:srgbClr val="585858"/>
                </a:solidFill>
                <a:latin typeface="Arial"/>
                <a:cs typeface="Arial"/>
              </a:rPr>
              <a:t>EXTREME </a:t>
            </a:r>
            <a:r>
              <a:rPr sz="2850" spc="-295" dirty="0">
                <a:solidFill>
                  <a:srgbClr val="585858"/>
                </a:solidFill>
                <a:latin typeface="Arial"/>
                <a:cs typeface="Arial"/>
              </a:rPr>
              <a:t>CLOSE </a:t>
            </a:r>
            <a:r>
              <a:rPr sz="2850" spc="-204" dirty="0">
                <a:solidFill>
                  <a:srgbClr val="585858"/>
                </a:solidFill>
                <a:latin typeface="Arial"/>
                <a:cs typeface="Arial"/>
              </a:rPr>
              <a:t>UP (ECU) </a:t>
            </a:r>
            <a:r>
              <a:rPr sz="2850" spc="-160" dirty="0">
                <a:solidFill>
                  <a:srgbClr val="585858"/>
                </a:solidFill>
                <a:latin typeface="Arial"/>
                <a:cs typeface="Arial"/>
              </a:rPr>
              <a:t>– </a:t>
            </a:r>
            <a:r>
              <a:rPr sz="2850" spc="-10" dirty="0">
                <a:solidFill>
                  <a:srgbClr val="585858"/>
                </a:solidFill>
                <a:latin typeface="Arial"/>
                <a:cs typeface="Arial"/>
              </a:rPr>
              <a:t>when </a:t>
            </a:r>
            <a:r>
              <a:rPr sz="285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850" spc="15" dirty="0">
                <a:solidFill>
                  <a:srgbClr val="585858"/>
                </a:solidFill>
                <a:latin typeface="Arial"/>
                <a:cs typeface="Arial"/>
              </a:rPr>
              <a:t>shot  </a:t>
            </a:r>
            <a:r>
              <a:rPr sz="2850" spc="-80" dirty="0">
                <a:solidFill>
                  <a:srgbClr val="585858"/>
                </a:solidFill>
                <a:latin typeface="Arial"/>
                <a:cs typeface="Arial"/>
              </a:rPr>
              <a:t>is </a:t>
            </a:r>
            <a:r>
              <a:rPr sz="2850" spc="65" dirty="0">
                <a:solidFill>
                  <a:srgbClr val="585858"/>
                </a:solidFill>
                <a:latin typeface="Arial"/>
                <a:cs typeface="Arial"/>
              </a:rPr>
              <a:t>highlighting </a:t>
            </a:r>
            <a:r>
              <a:rPr sz="2850" spc="-135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850" spc="-40" dirty="0">
                <a:solidFill>
                  <a:srgbClr val="585858"/>
                </a:solidFill>
                <a:latin typeface="Arial"/>
                <a:cs typeface="Arial"/>
              </a:rPr>
              <a:t>very </a:t>
            </a:r>
            <a:r>
              <a:rPr sz="2850" spc="-35" dirty="0">
                <a:solidFill>
                  <a:srgbClr val="585858"/>
                </a:solidFill>
                <a:latin typeface="Arial"/>
                <a:cs typeface="Arial"/>
              </a:rPr>
              <a:t>small </a:t>
            </a:r>
            <a:r>
              <a:rPr sz="2850" spc="25" dirty="0">
                <a:solidFill>
                  <a:srgbClr val="585858"/>
                </a:solidFill>
                <a:latin typeface="Arial"/>
                <a:cs typeface="Arial"/>
              </a:rPr>
              <a:t>detail </a:t>
            </a:r>
            <a:r>
              <a:rPr sz="2850" spc="95" dirty="0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sz="2850" spc="25" dirty="0">
                <a:solidFill>
                  <a:srgbClr val="585858"/>
                </a:solidFill>
                <a:latin typeface="Arial"/>
                <a:cs typeface="Arial"/>
              </a:rPr>
              <a:t>something  </a:t>
            </a:r>
            <a:r>
              <a:rPr sz="2850" spc="55" dirty="0">
                <a:solidFill>
                  <a:srgbClr val="585858"/>
                </a:solidFill>
                <a:latin typeface="Arial"/>
                <a:cs typeface="Arial"/>
              </a:rPr>
              <a:t>on </a:t>
            </a:r>
            <a:r>
              <a:rPr sz="285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850" spc="-90" dirty="0">
                <a:solidFill>
                  <a:srgbClr val="585858"/>
                </a:solidFill>
                <a:latin typeface="Arial"/>
                <a:cs typeface="Arial"/>
              </a:rPr>
              <a:t>screen, </a:t>
            </a:r>
            <a:r>
              <a:rPr sz="2850" spc="130" dirty="0">
                <a:solidFill>
                  <a:srgbClr val="585858"/>
                </a:solidFill>
                <a:latin typeface="Arial"/>
                <a:cs typeface="Arial"/>
              </a:rPr>
              <a:t>to </a:t>
            </a:r>
            <a:r>
              <a:rPr sz="285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850" spc="85" dirty="0">
                <a:solidFill>
                  <a:srgbClr val="585858"/>
                </a:solidFill>
                <a:latin typeface="Arial"/>
                <a:cs typeface="Arial"/>
              </a:rPr>
              <a:t>point </a:t>
            </a:r>
            <a:r>
              <a:rPr sz="2850" spc="-25" dirty="0">
                <a:solidFill>
                  <a:srgbClr val="585858"/>
                </a:solidFill>
                <a:latin typeface="Arial"/>
                <a:cs typeface="Arial"/>
              </a:rPr>
              <a:t>where </a:t>
            </a:r>
            <a:r>
              <a:rPr sz="2850" spc="70" dirty="0">
                <a:solidFill>
                  <a:srgbClr val="585858"/>
                </a:solidFill>
                <a:latin typeface="Arial"/>
                <a:cs typeface="Arial"/>
              </a:rPr>
              <a:t>nothing </a:t>
            </a:r>
            <a:r>
              <a:rPr sz="2850" spc="-85" dirty="0">
                <a:solidFill>
                  <a:srgbClr val="585858"/>
                </a:solidFill>
                <a:latin typeface="Arial"/>
                <a:cs typeface="Arial"/>
              </a:rPr>
              <a:t>else  </a:t>
            </a:r>
            <a:r>
              <a:rPr sz="2850" spc="-80" dirty="0">
                <a:solidFill>
                  <a:srgbClr val="585858"/>
                </a:solidFill>
                <a:latin typeface="Arial"/>
                <a:cs typeface="Arial"/>
              </a:rPr>
              <a:t>is </a:t>
            </a:r>
            <a:r>
              <a:rPr sz="2850" spc="-20" dirty="0">
                <a:solidFill>
                  <a:srgbClr val="585858"/>
                </a:solidFill>
                <a:latin typeface="Arial"/>
                <a:cs typeface="Arial"/>
              </a:rPr>
              <a:t>really</a:t>
            </a:r>
            <a:r>
              <a:rPr sz="2850" spc="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850" spc="-15" dirty="0">
                <a:solidFill>
                  <a:srgbClr val="585858"/>
                </a:solidFill>
                <a:latin typeface="Arial"/>
                <a:cs typeface="Arial"/>
              </a:rPr>
              <a:t>visible</a:t>
            </a:r>
            <a:endParaRPr sz="285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36116" y="257936"/>
            <a:ext cx="7260590" cy="1356995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2700" marR="5080">
              <a:lnSpc>
                <a:spcPts val="4970"/>
              </a:lnSpc>
              <a:spcBef>
                <a:spcPts val="720"/>
              </a:spcBef>
            </a:pPr>
            <a:r>
              <a:rPr spc="130" dirty="0"/>
              <a:t>EXAMPLES </a:t>
            </a:r>
            <a:r>
              <a:rPr spc="65" dirty="0"/>
              <a:t>OF </a:t>
            </a:r>
            <a:r>
              <a:rPr spc="114" dirty="0"/>
              <a:t>EXTREME </a:t>
            </a:r>
            <a:r>
              <a:rPr spc="120" dirty="0"/>
              <a:t>CLOSE-  </a:t>
            </a:r>
            <a:r>
              <a:rPr spc="60" dirty="0"/>
              <a:t>UP</a:t>
            </a:r>
            <a:r>
              <a:rPr spc="295" dirty="0"/>
              <a:t> </a:t>
            </a:r>
            <a:r>
              <a:rPr spc="105" dirty="0"/>
              <a:t>SHOTS</a:t>
            </a:r>
          </a:p>
        </p:txBody>
      </p:sp>
      <p:sp>
        <p:nvSpPr>
          <p:cNvPr id="3" name="object 3"/>
          <p:cNvSpPr/>
          <p:nvPr/>
        </p:nvSpPr>
        <p:spPr>
          <a:xfrm>
            <a:off x="5029200" y="1652016"/>
            <a:ext cx="3099816" cy="23240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75688" y="3457955"/>
            <a:ext cx="4174236" cy="23500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52144" y="1819655"/>
            <a:ext cx="3040380" cy="17099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4404" y="336296"/>
            <a:ext cx="5899785" cy="1356995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2700" marR="5080">
              <a:lnSpc>
                <a:spcPts val="4970"/>
              </a:lnSpc>
              <a:spcBef>
                <a:spcPts val="720"/>
              </a:spcBef>
            </a:pPr>
            <a:r>
              <a:rPr spc="100" dirty="0"/>
              <a:t>SHOT </a:t>
            </a:r>
            <a:r>
              <a:rPr spc="110" dirty="0"/>
              <a:t>SIZES, MOVES, </a:t>
            </a:r>
            <a:r>
              <a:rPr spc="85" dirty="0"/>
              <a:t>AND  </a:t>
            </a:r>
            <a:r>
              <a:rPr spc="110" dirty="0"/>
              <a:t>FRAMING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4260" y="1692655"/>
            <a:ext cx="7854950" cy="4404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10000"/>
              </a:lnSpc>
              <a:spcBef>
                <a:spcPts val="100"/>
              </a:spcBef>
              <a:buClr>
                <a:srgbClr val="2A1A00"/>
              </a:buClr>
              <a:buChar char="•"/>
              <a:tabLst>
                <a:tab pos="241300" algn="l"/>
              </a:tabLst>
            </a:pPr>
            <a:r>
              <a:rPr sz="3000" spc="-45" dirty="0">
                <a:solidFill>
                  <a:srgbClr val="585858"/>
                </a:solidFill>
                <a:latin typeface="Arial"/>
                <a:cs typeface="Arial"/>
              </a:rPr>
              <a:t>Sometimes </a:t>
            </a:r>
            <a:r>
              <a:rPr sz="3000" spc="5" dirty="0">
                <a:solidFill>
                  <a:srgbClr val="585858"/>
                </a:solidFill>
                <a:latin typeface="Arial"/>
                <a:cs typeface="Arial"/>
              </a:rPr>
              <a:t>directors </a:t>
            </a:r>
            <a:r>
              <a:rPr sz="3000" spc="45" dirty="0">
                <a:solidFill>
                  <a:srgbClr val="585858"/>
                </a:solidFill>
                <a:latin typeface="Arial"/>
                <a:cs typeface="Arial"/>
              </a:rPr>
              <a:t>will </a:t>
            </a:r>
            <a:r>
              <a:rPr sz="3000" spc="-5" dirty="0">
                <a:solidFill>
                  <a:srgbClr val="585858"/>
                </a:solidFill>
                <a:latin typeface="Arial"/>
                <a:cs typeface="Arial"/>
              </a:rPr>
              <a:t>refer </a:t>
            </a:r>
            <a:r>
              <a:rPr sz="3000" spc="135" dirty="0">
                <a:solidFill>
                  <a:srgbClr val="585858"/>
                </a:solidFill>
                <a:latin typeface="Arial"/>
                <a:cs typeface="Arial"/>
              </a:rPr>
              <a:t>to </a:t>
            </a:r>
            <a:r>
              <a:rPr sz="300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3000" spc="-40" dirty="0">
                <a:solidFill>
                  <a:srgbClr val="585858"/>
                </a:solidFill>
                <a:latin typeface="Arial"/>
                <a:cs typeface="Arial"/>
              </a:rPr>
              <a:t>shots</a:t>
            </a:r>
            <a:r>
              <a:rPr sz="3000" spc="-20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3000" spc="20" dirty="0">
                <a:solidFill>
                  <a:srgbClr val="585858"/>
                </a:solidFill>
                <a:latin typeface="Arial"/>
                <a:cs typeface="Arial"/>
              </a:rPr>
              <a:t>by  </a:t>
            </a:r>
            <a:r>
              <a:rPr sz="300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3000" spc="30" dirty="0">
                <a:solidFill>
                  <a:srgbClr val="585858"/>
                </a:solidFill>
                <a:latin typeface="Arial"/>
                <a:cs typeface="Arial"/>
              </a:rPr>
              <a:t>number </a:t>
            </a:r>
            <a:r>
              <a:rPr sz="3000" spc="95" dirty="0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sz="3000" spc="20" dirty="0">
                <a:solidFill>
                  <a:srgbClr val="585858"/>
                </a:solidFill>
                <a:latin typeface="Arial"/>
                <a:cs typeface="Arial"/>
              </a:rPr>
              <a:t>people </a:t>
            </a:r>
            <a:r>
              <a:rPr sz="3000" spc="40" dirty="0">
                <a:solidFill>
                  <a:srgbClr val="585858"/>
                </a:solidFill>
                <a:latin typeface="Arial"/>
                <a:cs typeface="Arial"/>
              </a:rPr>
              <a:t>in</a:t>
            </a:r>
            <a:r>
              <a:rPr sz="3000" spc="-24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585858"/>
                </a:solidFill>
                <a:latin typeface="Arial"/>
                <a:cs typeface="Arial"/>
              </a:rPr>
              <a:t>them.</a:t>
            </a:r>
            <a:endParaRPr sz="3000" dirty="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055"/>
              </a:spcBef>
              <a:buClr>
                <a:srgbClr val="2A1A00"/>
              </a:buClr>
              <a:buChar char="•"/>
              <a:tabLst>
                <a:tab pos="241300" algn="l"/>
              </a:tabLst>
            </a:pPr>
            <a:r>
              <a:rPr sz="3000" spc="-185" dirty="0">
                <a:solidFill>
                  <a:srgbClr val="585858"/>
                </a:solidFill>
                <a:latin typeface="Arial"/>
                <a:cs typeface="Arial"/>
              </a:rPr>
              <a:t>SINGLE-SHOT </a:t>
            </a:r>
            <a:r>
              <a:rPr sz="3000" spc="300" dirty="0">
                <a:solidFill>
                  <a:srgbClr val="585858"/>
                </a:solidFill>
                <a:latin typeface="Arial"/>
                <a:cs typeface="Arial"/>
              </a:rPr>
              <a:t>= </a:t>
            </a:r>
            <a:r>
              <a:rPr sz="3000" spc="-55" dirty="0">
                <a:solidFill>
                  <a:srgbClr val="585858"/>
                </a:solidFill>
                <a:latin typeface="Arial"/>
                <a:cs typeface="Arial"/>
              </a:rPr>
              <a:t>One</a:t>
            </a:r>
            <a:r>
              <a:rPr sz="3000" spc="-13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3000" spc="-85" dirty="0">
                <a:solidFill>
                  <a:srgbClr val="585858"/>
                </a:solidFill>
                <a:latin typeface="Arial"/>
                <a:cs typeface="Arial"/>
              </a:rPr>
              <a:t>Person</a:t>
            </a:r>
            <a:endParaRPr sz="3000" dirty="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070"/>
              </a:spcBef>
              <a:buClr>
                <a:srgbClr val="2A1A00"/>
              </a:buClr>
              <a:buChar char="•"/>
              <a:tabLst>
                <a:tab pos="241300" algn="l"/>
              </a:tabLst>
            </a:pPr>
            <a:r>
              <a:rPr sz="3000" spc="-120" dirty="0">
                <a:solidFill>
                  <a:srgbClr val="585858"/>
                </a:solidFill>
                <a:latin typeface="Arial"/>
                <a:cs typeface="Arial"/>
              </a:rPr>
              <a:t>TWO-SHOT </a:t>
            </a:r>
            <a:r>
              <a:rPr sz="3000" spc="300" dirty="0">
                <a:solidFill>
                  <a:srgbClr val="585858"/>
                </a:solidFill>
                <a:latin typeface="Arial"/>
                <a:cs typeface="Arial"/>
              </a:rPr>
              <a:t>= </a:t>
            </a:r>
            <a:r>
              <a:rPr sz="3000" spc="-55" dirty="0">
                <a:solidFill>
                  <a:srgbClr val="585858"/>
                </a:solidFill>
                <a:latin typeface="Arial"/>
                <a:cs typeface="Arial"/>
              </a:rPr>
              <a:t>Two</a:t>
            </a:r>
            <a:r>
              <a:rPr sz="3000" spc="-229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3000" spc="-55" dirty="0">
                <a:solidFill>
                  <a:srgbClr val="585858"/>
                </a:solidFill>
                <a:latin typeface="Arial"/>
                <a:cs typeface="Arial"/>
              </a:rPr>
              <a:t>People</a:t>
            </a:r>
            <a:endParaRPr sz="3000" dirty="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055"/>
              </a:spcBef>
              <a:buClr>
                <a:srgbClr val="2A1A00"/>
              </a:buClr>
              <a:buChar char="•"/>
              <a:tabLst>
                <a:tab pos="241300" algn="l"/>
              </a:tabLst>
            </a:pPr>
            <a:r>
              <a:rPr sz="3000" spc="-225" dirty="0">
                <a:solidFill>
                  <a:srgbClr val="585858"/>
                </a:solidFill>
                <a:latin typeface="Arial"/>
                <a:cs typeface="Arial"/>
              </a:rPr>
              <a:t>THREE-SHOT </a:t>
            </a:r>
            <a:r>
              <a:rPr sz="3000" spc="300" dirty="0">
                <a:solidFill>
                  <a:srgbClr val="585858"/>
                </a:solidFill>
                <a:latin typeface="Arial"/>
                <a:cs typeface="Arial"/>
              </a:rPr>
              <a:t>= </a:t>
            </a:r>
            <a:r>
              <a:rPr sz="3000" spc="-80" dirty="0">
                <a:solidFill>
                  <a:srgbClr val="585858"/>
                </a:solidFill>
                <a:latin typeface="Arial"/>
                <a:cs typeface="Arial"/>
              </a:rPr>
              <a:t>Three</a:t>
            </a:r>
            <a:r>
              <a:rPr sz="3000" spc="-10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3000" spc="-55" dirty="0">
                <a:solidFill>
                  <a:srgbClr val="585858"/>
                </a:solidFill>
                <a:latin typeface="Arial"/>
                <a:cs typeface="Arial"/>
              </a:rPr>
              <a:t>People</a:t>
            </a:r>
            <a:endParaRPr sz="3000" dirty="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055"/>
              </a:spcBef>
              <a:buClr>
                <a:srgbClr val="2A1A00"/>
              </a:buClr>
              <a:buChar char="•"/>
              <a:tabLst>
                <a:tab pos="241300" algn="l"/>
              </a:tabLst>
            </a:pPr>
            <a:r>
              <a:rPr sz="3000" spc="-70" dirty="0">
                <a:solidFill>
                  <a:srgbClr val="585858"/>
                </a:solidFill>
                <a:latin typeface="Arial"/>
                <a:cs typeface="Arial"/>
              </a:rPr>
              <a:t>Once </a:t>
            </a:r>
            <a:r>
              <a:rPr sz="3000" spc="20" dirty="0">
                <a:solidFill>
                  <a:srgbClr val="585858"/>
                </a:solidFill>
                <a:latin typeface="Arial"/>
                <a:cs typeface="Arial"/>
              </a:rPr>
              <a:t>you </a:t>
            </a:r>
            <a:r>
              <a:rPr sz="3000" spc="60" dirty="0">
                <a:solidFill>
                  <a:srgbClr val="585858"/>
                </a:solidFill>
                <a:latin typeface="Arial"/>
                <a:cs typeface="Arial"/>
              </a:rPr>
              <a:t>get </a:t>
            </a:r>
            <a:r>
              <a:rPr sz="3000" spc="-10" dirty="0">
                <a:solidFill>
                  <a:srgbClr val="585858"/>
                </a:solidFill>
                <a:latin typeface="Arial"/>
                <a:cs typeface="Arial"/>
              </a:rPr>
              <a:t>over </a:t>
            </a:r>
            <a:r>
              <a:rPr sz="3000" spc="-20" dirty="0">
                <a:solidFill>
                  <a:srgbClr val="585858"/>
                </a:solidFill>
                <a:latin typeface="Arial"/>
                <a:cs typeface="Arial"/>
              </a:rPr>
              <a:t>three, </a:t>
            </a:r>
            <a:r>
              <a:rPr sz="3000" spc="35" dirty="0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sz="3000" spc="-5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3000" spc="35" dirty="0">
                <a:solidFill>
                  <a:srgbClr val="585858"/>
                </a:solidFill>
                <a:latin typeface="Arial"/>
                <a:cs typeface="Arial"/>
              </a:rPr>
              <a:t>numbering</a:t>
            </a:r>
            <a:endParaRPr sz="3000" dirty="0">
              <a:latin typeface="Arial"/>
              <a:cs typeface="Arial"/>
            </a:endParaRPr>
          </a:p>
          <a:p>
            <a:pPr marL="241300" marR="304165">
              <a:lnSpc>
                <a:spcPct val="110000"/>
              </a:lnSpc>
              <a:spcBef>
                <a:spcPts val="5"/>
              </a:spcBef>
            </a:pPr>
            <a:r>
              <a:rPr sz="3000" spc="10" dirty="0">
                <a:solidFill>
                  <a:srgbClr val="585858"/>
                </a:solidFill>
                <a:latin typeface="Arial"/>
                <a:cs typeface="Arial"/>
              </a:rPr>
              <a:t>doesn’t </a:t>
            </a:r>
            <a:r>
              <a:rPr sz="3000" spc="-20" dirty="0">
                <a:solidFill>
                  <a:srgbClr val="585858"/>
                </a:solidFill>
                <a:latin typeface="Arial"/>
                <a:cs typeface="Arial"/>
              </a:rPr>
              <a:t>really </a:t>
            </a:r>
            <a:r>
              <a:rPr sz="3000" spc="10" dirty="0">
                <a:solidFill>
                  <a:srgbClr val="585858"/>
                </a:solidFill>
                <a:latin typeface="Arial"/>
                <a:cs typeface="Arial"/>
              </a:rPr>
              <a:t>apply </a:t>
            </a:r>
            <a:r>
              <a:rPr sz="3000" spc="-170" dirty="0">
                <a:solidFill>
                  <a:srgbClr val="585858"/>
                </a:solidFill>
                <a:latin typeface="Arial"/>
                <a:cs typeface="Arial"/>
              </a:rPr>
              <a:t>– </a:t>
            </a:r>
            <a:r>
              <a:rPr sz="3000" spc="114" dirty="0">
                <a:solidFill>
                  <a:srgbClr val="585858"/>
                </a:solidFill>
                <a:latin typeface="Arial"/>
                <a:cs typeface="Arial"/>
              </a:rPr>
              <a:t>it </a:t>
            </a:r>
            <a:r>
              <a:rPr sz="3000" spc="-45" dirty="0">
                <a:solidFill>
                  <a:srgbClr val="585858"/>
                </a:solidFill>
                <a:latin typeface="Arial"/>
                <a:cs typeface="Arial"/>
              </a:rPr>
              <a:t>becomes </a:t>
            </a:r>
            <a:r>
              <a:rPr sz="3000" spc="-145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3000" spc="-170" dirty="0">
                <a:solidFill>
                  <a:srgbClr val="585858"/>
                </a:solidFill>
                <a:latin typeface="Arial"/>
                <a:cs typeface="Arial"/>
              </a:rPr>
              <a:t>“GROUP  </a:t>
            </a:r>
            <a:r>
              <a:rPr sz="3000" spc="-135" dirty="0">
                <a:solidFill>
                  <a:srgbClr val="585858"/>
                </a:solidFill>
                <a:latin typeface="Arial"/>
                <a:cs typeface="Arial"/>
              </a:rPr>
              <a:t>SHOT”</a:t>
            </a:r>
            <a:endParaRPr sz="30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1616" y="165303"/>
            <a:ext cx="7385050" cy="135763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2700" marR="5080">
              <a:lnSpc>
                <a:spcPts val="4970"/>
              </a:lnSpc>
              <a:spcBef>
                <a:spcPts val="720"/>
              </a:spcBef>
            </a:pPr>
            <a:r>
              <a:rPr spc="114" dirty="0"/>
              <a:t>SINGLE, </a:t>
            </a:r>
            <a:r>
              <a:rPr spc="125" dirty="0"/>
              <a:t>TWO, </a:t>
            </a:r>
            <a:r>
              <a:rPr spc="85" dirty="0"/>
              <a:t>AND </a:t>
            </a:r>
            <a:r>
              <a:rPr spc="130" dirty="0"/>
              <a:t>THREE-SHOT  EXAMPLES</a:t>
            </a:r>
          </a:p>
        </p:txBody>
      </p:sp>
      <p:sp>
        <p:nvSpPr>
          <p:cNvPr id="3" name="object 3"/>
          <p:cNvSpPr/>
          <p:nvPr/>
        </p:nvSpPr>
        <p:spPr>
          <a:xfrm>
            <a:off x="1897379" y="2863595"/>
            <a:ext cx="5715000" cy="2438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9995" y="1763267"/>
            <a:ext cx="3125724" cy="17571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86100" y="2231135"/>
            <a:ext cx="2141220" cy="25786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R="5080">
              <a:lnSpc>
                <a:spcPts val="4970"/>
              </a:lnSpc>
              <a:spcBef>
                <a:spcPts val="720"/>
              </a:spcBef>
            </a:pPr>
            <a:r>
              <a:rPr spc="100" dirty="0"/>
              <a:t>SHOT </a:t>
            </a:r>
            <a:r>
              <a:rPr spc="110" dirty="0"/>
              <a:t>SIZES, MOVES, </a:t>
            </a:r>
            <a:r>
              <a:rPr spc="85" dirty="0"/>
              <a:t>AND  </a:t>
            </a:r>
            <a:r>
              <a:rPr spc="110" dirty="0"/>
              <a:t>FRAMING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4260" y="1692655"/>
            <a:ext cx="8081009" cy="3635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430530" indent="-228600">
              <a:lnSpc>
                <a:spcPct val="110000"/>
              </a:lnSpc>
              <a:spcBef>
                <a:spcPts val="100"/>
              </a:spcBef>
              <a:buClr>
                <a:srgbClr val="2A1A00"/>
              </a:buClr>
              <a:buChar char="•"/>
              <a:tabLst>
                <a:tab pos="241300" algn="l"/>
              </a:tabLst>
            </a:pPr>
            <a:r>
              <a:rPr sz="3000" spc="-140" dirty="0">
                <a:solidFill>
                  <a:srgbClr val="585858"/>
                </a:solidFill>
                <a:latin typeface="Arial"/>
                <a:cs typeface="Arial"/>
              </a:rPr>
              <a:t>Please </a:t>
            </a:r>
            <a:r>
              <a:rPr sz="3000" spc="50" dirty="0">
                <a:solidFill>
                  <a:srgbClr val="585858"/>
                </a:solidFill>
                <a:latin typeface="Arial"/>
                <a:cs typeface="Arial"/>
              </a:rPr>
              <a:t>note </a:t>
            </a:r>
            <a:r>
              <a:rPr sz="3000" spc="60" dirty="0">
                <a:solidFill>
                  <a:srgbClr val="585858"/>
                </a:solidFill>
                <a:latin typeface="Arial"/>
                <a:cs typeface="Arial"/>
              </a:rPr>
              <a:t>that </a:t>
            </a:r>
            <a:r>
              <a:rPr sz="3000" spc="-229" dirty="0">
                <a:solidFill>
                  <a:srgbClr val="585858"/>
                </a:solidFill>
                <a:latin typeface="Arial"/>
                <a:cs typeface="Arial"/>
              </a:rPr>
              <a:t>SINGLE, </a:t>
            </a:r>
            <a:r>
              <a:rPr sz="3000" spc="-140" dirty="0">
                <a:solidFill>
                  <a:srgbClr val="585858"/>
                </a:solidFill>
                <a:latin typeface="Arial"/>
                <a:cs typeface="Arial"/>
              </a:rPr>
              <a:t>TWO, </a:t>
            </a:r>
            <a:r>
              <a:rPr sz="3000" spc="-5" dirty="0">
                <a:solidFill>
                  <a:srgbClr val="585858"/>
                </a:solidFill>
                <a:latin typeface="Arial"/>
                <a:cs typeface="Arial"/>
              </a:rPr>
              <a:t>and </a:t>
            </a:r>
            <a:r>
              <a:rPr sz="3000" spc="-240" dirty="0">
                <a:solidFill>
                  <a:srgbClr val="585858"/>
                </a:solidFill>
                <a:latin typeface="Arial"/>
                <a:cs typeface="Arial"/>
              </a:rPr>
              <a:t>THREE-  </a:t>
            </a:r>
            <a:r>
              <a:rPr sz="3000" spc="-245" dirty="0">
                <a:solidFill>
                  <a:srgbClr val="585858"/>
                </a:solidFill>
                <a:latin typeface="Arial"/>
                <a:cs typeface="Arial"/>
              </a:rPr>
              <a:t>SHOTS </a:t>
            </a:r>
            <a:r>
              <a:rPr sz="3000" spc="-55" dirty="0">
                <a:solidFill>
                  <a:srgbClr val="585858"/>
                </a:solidFill>
                <a:latin typeface="Arial"/>
                <a:cs typeface="Arial"/>
              </a:rPr>
              <a:t>also </a:t>
            </a:r>
            <a:r>
              <a:rPr sz="3000" spc="-20" dirty="0">
                <a:solidFill>
                  <a:srgbClr val="585858"/>
                </a:solidFill>
                <a:latin typeface="Arial"/>
                <a:cs typeface="Arial"/>
              </a:rPr>
              <a:t>need </a:t>
            </a:r>
            <a:r>
              <a:rPr sz="3000" spc="135" dirty="0">
                <a:solidFill>
                  <a:srgbClr val="585858"/>
                </a:solidFill>
                <a:latin typeface="Arial"/>
                <a:cs typeface="Arial"/>
              </a:rPr>
              <a:t>to </a:t>
            </a:r>
            <a:r>
              <a:rPr sz="3000" spc="-5" dirty="0">
                <a:solidFill>
                  <a:srgbClr val="585858"/>
                </a:solidFill>
                <a:latin typeface="Arial"/>
                <a:cs typeface="Arial"/>
              </a:rPr>
              <a:t>be </a:t>
            </a:r>
            <a:r>
              <a:rPr sz="3000" spc="-20" dirty="0">
                <a:solidFill>
                  <a:srgbClr val="585858"/>
                </a:solidFill>
                <a:latin typeface="Arial"/>
                <a:cs typeface="Arial"/>
              </a:rPr>
              <a:t>specified </a:t>
            </a:r>
            <a:r>
              <a:rPr sz="3000" spc="-185" dirty="0">
                <a:solidFill>
                  <a:srgbClr val="585858"/>
                </a:solidFill>
                <a:latin typeface="Arial"/>
                <a:cs typeface="Arial"/>
              </a:rPr>
              <a:t>as </a:t>
            </a:r>
            <a:r>
              <a:rPr sz="3000" spc="-155" dirty="0">
                <a:solidFill>
                  <a:srgbClr val="585858"/>
                </a:solidFill>
                <a:latin typeface="Arial"/>
                <a:cs typeface="Arial"/>
              </a:rPr>
              <a:t>WIDE </a:t>
            </a:r>
            <a:r>
              <a:rPr sz="3000" spc="135" dirty="0">
                <a:solidFill>
                  <a:srgbClr val="585858"/>
                </a:solidFill>
                <a:latin typeface="Arial"/>
                <a:cs typeface="Arial"/>
              </a:rPr>
              <a:t>to  </a:t>
            </a:r>
            <a:r>
              <a:rPr sz="3000" spc="-225" dirty="0">
                <a:solidFill>
                  <a:srgbClr val="585858"/>
                </a:solidFill>
                <a:latin typeface="Arial"/>
                <a:cs typeface="Arial"/>
              </a:rPr>
              <a:t>CLOSE-UP </a:t>
            </a:r>
            <a:r>
              <a:rPr sz="3000" spc="-40" dirty="0">
                <a:solidFill>
                  <a:srgbClr val="585858"/>
                </a:solidFill>
                <a:latin typeface="Arial"/>
                <a:cs typeface="Arial"/>
              </a:rPr>
              <a:t>shots </a:t>
            </a:r>
            <a:r>
              <a:rPr sz="3000" spc="135" dirty="0">
                <a:solidFill>
                  <a:srgbClr val="585858"/>
                </a:solidFill>
                <a:latin typeface="Arial"/>
                <a:cs typeface="Arial"/>
              </a:rPr>
              <a:t>to </a:t>
            </a:r>
            <a:r>
              <a:rPr sz="3000" spc="-5" dirty="0">
                <a:solidFill>
                  <a:srgbClr val="585858"/>
                </a:solidFill>
                <a:latin typeface="Arial"/>
                <a:cs typeface="Arial"/>
              </a:rPr>
              <a:t>be </a:t>
            </a:r>
            <a:r>
              <a:rPr sz="3000" spc="-55" dirty="0">
                <a:solidFill>
                  <a:srgbClr val="585858"/>
                </a:solidFill>
                <a:latin typeface="Arial"/>
                <a:cs typeface="Arial"/>
              </a:rPr>
              <a:t>clear </a:t>
            </a:r>
            <a:r>
              <a:rPr sz="3000" spc="-5" dirty="0">
                <a:solidFill>
                  <a:srgbClr val="585858"/>
                </a:solidFill>
                <a:latin typeface="Arial"/>
                <a:cs typeface="Arial"/>
              </a:rPr>
              <a:t>and</a:t>
            </a:r>
            <a:r>
              <a:rPr sz="3000" spc="-47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3000" spc="-5" dirty="0">
                <a:solidFill>
                  <a:srgbClr val="585858"/>
                </a:solidFill>
                <a:latin typeface="Arial"/>
                <a:cs typeface="Arial"/>
              </a:rPr>
              <a:t>effective</a:t>
            </a:r>
            <a:endParaRPr sz="3000">
              <a:latin typeface="Arial"/>
              <a:cs typeface="Arial"/>
            </a:endParaRPr>
          </a:p>
          <a:p>
            <a:pPr marL="241300" marR="5080" indent="-228600">
              <a:lnSpc>
                <a:spcPct val="110000"/>
              </a:lnSpc>
              <a:spcBef>
                <a:spcPts val="695"/>
              </a:spcBef>
              <a:buClr>
                <a:srgbClr val="2A1A00"/>
              </a:buClr>
              <a:buChar char="•"/>
              <a:tabLst>
                <a:tab pos="241300" algn="l"/>
              </a:tabLst>
            </a:pPr>
            <a:r>
              <a:rPr sz="3000" spc="-114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3000" spc="-225" dirty="0">
                <a:solidFill>
                  <a:srgbClr val="585858"/>
                </a:solidFill>
                <a:latin typeface="Arial"/>
                <a:cs typeface="Arial"/>
              </a:rPr>
              <a:t>SINGLE, </a:t>
            </a:r>
            <a:r>
              <a:rPr sz="3000" spc="-140" dirty="0">
                <a:solidFill>
                  <a:srgbClr val="585858"/>
                </a:solidFill>
                <a:latin typeface="Arial"/>
                <a:cs typeface="Arial"/>
              </a:rPr>
              <a:t>TWO, </a:t>
            </a:r>
            <a:r>
              <a:rPr sz="3000" spc="-5" dirty="0">
                <a:solidFill>
                  <a:srgbClr val="585858"/>
                </a:solidFill>
                <a:latin typeface="Arial"/>
                <a:cs typeface="Arial"/>
              </a:rPr>
              <a:t>and </a:t>
            </a:r>
            <a:r>
              <a:rPr sz="3000" spc="-330" dirty="0">
                <a:solidFill>
                  <a:srgbClr val="585858"/>
                </a:solidFill>
                <a:latin typeface="Arial"/>
                <a:cs typeface="Arial"/>
              </a:rPr>
              <a:t>THREE </a:t>
            </a:r>
            <a:r>
              <a:rPr sz="3000" spc="20" dirty="0">
                <a:solidFill>
                  <a:srgbClr val="585858"/>
                </a:solidFill>
                <a:latin typeface="Arial"/>
                <a:cs typeface="Arial"/>
              </a:rPr>
              <a:t>modifiers </a:t>
            </a:r>
            <a:r>
              <a:rPr sz="3000" spc="-70" dirty="0">
                <a:solidFill>
                  <a:srgbClr val="585858"/>
                </a:solidFill>
                <a:latin typeface="Arial"/>
                <a:cs typeface="Arial"/>
              </a:rPr>
              <a:t>are  </a:t>
            </a:r>
            <a:r>
              <a:rPr sz="3000" spc="25" dirty="0">
                <a:solidFill>
                  <a:srgbClr val="585858"/>
                </a:solidFill>
                <a:latin typeface="Arial"/>
                <a:cs typeface="Arial"/>
              </a:rPr>
              <a:t>only </a:t>
            </a:r>
            <a:r>
              <a:rPr sz="3000" spc="10" dirty="0">
                <a:solidFill>
                  <a:srgbClr val="585858"/>
                </a:solidFill>
                <a:latin typeface="Arial"/>
                <a:cs typeface="Arial"/>
              </a:rPr>
              <a:t>there </a:t>
            </a:r>
            <a:r>
              <a:rPr sz="3000" spc="135" dirty="0">
                <a:solidFill>
                  <a:srgbClr val="585858"/>
                </a:solidFill>
                <a:latin typeface="Arial"/>
                <a:cs typeface="Arial"/>
              </a:rPr>
              <a:t>to </a:t>
            </a:r>
            <a:r>
              <a:rPr sz="3000" spc="-40" dirty="0">
                <a:solidFill>
                  <a:srgbClr val="585858"/>
                </a:solidFill>
                <a:latin typeface="Arial"/>
                <a:cs typeface="Arial"/>
              </a:rPr>
              <a:t>specify </a:t>
            </a:r>
            <a:r>
              <a:rPr sz="300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3000" spc="25" dirty="0">
                <a:solidFill>
                  <a:srgbClr val="585858"/>
                </a:solidFill>
                <a:latin typeface="Arial"/>
                <a:cs typeface="Arial"/>
              </a:rPr>
              <a:t>number </a:t>
            </a:r>
            <a:r>
              <a:rPr sz="3000" spc="95" dirty="0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sz="3000" spc="20" dirty="0">
                <a:solidFill>
                  <a:srgbClr val="585858"/>
                </a:solidFill>
                <a:latin typeface="Arial"/>
                <a:cs typeface="Arial"/>
              </a:rPr>
              <a:t>people </a:t>
            </a:r>
            <a:r>
              <a:rPr sz="3000" spc="35" dirty="0">
                <a:solidFill>
                  <a:srgbClr val="585858"/>
                </a:solidFill>
                <a:latin typeface="Arial"/>
                <a:cs typeface="Arial"/>
              </a:rPr>
              <a:t>in  </a:t>
            </a:r>
            <a:r>
              <a:rPr sz="3000" dirty="0">
                <a:solidFill>
                  <a:srgbClr val="585858"/>
                </a:solidFill>
                <a:latin typeface="Arial"/>
                <a:cs typeface="Arial"/>
              </a:rPr>
              <a:t>them; </a:t>
            </a:r>
            <a:r>
              <a:rPr sz="3000" spc="20" dirty="0">
                <a:solidFill>
                  <a:srgbClr val="585858"/>
                </a:solidFill>
                <a:latin typeface="Arial"/>
                <a:cs typeface="Arial"/>
              </a:rPr>
              <a:t>you </a:t>
            </a:r>
            <a:r>
              <a:rPr sz="3000" spc="-55" dirty="0">
                <a:solidFill>
                  <a:srgbClr val="585858"/>
                </a:solidFill>
                <a:latin typeface="Arial"/>
                <a:cs typeface="Arial"/>
              </a:rPr>
              <a:t>also </a:t>
            </a:r>
            <a:r>
              <a:rPr sz="3000" spc="-20" dirty="0">
                <a:solidFill>
                  <a:srgbClr val="585858"/>
                </a:solidFill>
                <a:latin typeface="Arial"/>
                <a:cs typeface="Arial"/>
              </a:rPr>
              <a:t>need </a:t>
            </a:r>
            <a:r>
              <a:rPr sz="3000" spc="135" dirty="0">
                <a:solidFill>
                  <a:srgbClr val="585858"/>
                </a:solidFill>
                <a:latin typeface="Arial"/>
                <a:cs typeface="Arial"/>
              </a:rPr>
              <a:t>to </a:t>
            </a:r>
            <a:r>
              <a:rPr sz="3000" spc="20" dirty="0">
                <a:solidFill>
                  <a:srgbClr val="585858"/>
                </a:solidFill>
                <a:latin typeface="Arial"/>
                <a:cs typeface="Arial"/>
              </a:rPr>
              <a:t>know </a:t>
            </a:r>
            <a:r>
              <a:rPr sz="3000" spc="35" dirty="0">
                <a:solidFill>
                  <a:srgbClr val="585858"/>
                </a:solidFill>
                <a:latin typeface="Arial"/>
                <a:cs typeface="Arial"/>
              </a:rPr>
              <a:t>how </a:t>
            </a:r>
            <a:r>
              <a:rPr sz="3000" dirty="0">
                <a:solidFill>
                  <a:srgbClr val="585858"/>
                </a:solidFill>
                <a:latin typeface="Arial"/>
                <a:cs typeface="Arial"/>
              </a:rPr>
              <a:t>much </a:t>
            </a:r>
            <a:r>
              <a:rPr sz="3000" spc="95" dirty="0">
                <a:solidFill>
                  <a:srgbClr val="585858"/>
                </a:solidFill>
                <a:latin typeface="Arial"/>
                <a:cs typeface="Arial"/>
              </a:rPr>
              <a:t>of</a:t>
            </a:r>
            <a:r>
              <a:rPr sz="3000" spc="-204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3000" spc="35" dirty="0">
                <a:solidFill>
                  <a:srgbClr val="585858"/>
                </a:solidFill>
                <a:latin typeface="Arial"/>
                <a:cs typeface="Arial"/>
              </a:rPr>
              <a:t>the  </a:t>
            </a:r>
            <a:r>
              <a:rPr sz="3000" spc="20" dirty="0">
                <a:solidFill>
                  <a:srgbClr val="585858"/>
                </a:solidFill>
                <a:latin typeface="Arial"/>
                <a:cs typeface="Arial"/>
              </a:rPr>
              <a:t>people </a:t>
            </a:r>
            <a:r>
              <a:rPr sz="3000" spc="135" dirty="0">
                <a:solidFill>
                  <a:srgbClr val="585858"/>
                </a:solidFill>
                <a:latin typeface="Arial"/>
                <a:cs typeface="Arial"/>
              </a:rPr>
              <a:t>to </a:t>
            </a:r>
            <a:r>
              <a:rPr sz="3000" spc="-35" dirty="0">
                <a:solidFill>
                  <a:srgbClr val="585858"/>
                </a:solidFill>
                <a:latin typeface="Arial"/>
                <a:cs typeface="Arial"/>
              </a:rPr>
              <a:t>show </a:t>
            </a:r>
            <a:r>
              <a:rPr sz="3000" spc="-170" dirty="0">
                <a:solidFill>
                  <a:srgbClr val="585858"/>
                </a:solidFill>
                <a:latin typeface="Arial"/>
                <a:cs typeface="Arial"/>
              </a:rPr>
              <a:t>– </a:t>
            </a:r>
            <a:r>
              <a:rPr sz="3000" spc="-150" dirty="0">
                <a:solidFill>
                  <a:srgbClr val="585858"/>
                </a:solidFill>
                <a:latin typeface="Arial"/>
                <a:cs typeface="Arial"/>
              </a:rPr>
              <a:t>see </a:t>
            </a:r>
            <a:r>
              <a:rPr sz="3000" spc="-5" dirty="0">
                <a:solidFill>
                  <a:srgbClr val="585858"/>
                </a:solidFill>
                <a:latin typeface="Arial"/>
                <a:cs typeface="Arial"/>
              </a:rPr>
              <a:t>next </a:t>
            </a:r>
            <a:r>
              <a:rPr sz="3000" spc="-25" dirty="0">
                <a:solidFill>
                  <a:srgbClr val="585858"/>
                </a:solidFill>
                <a:latin typeface="Arial"/>
                <a:cs typeface="Arial"/>
              </a:rPr>
              <a:t>slide </a:t>
            </a:r>
            <a:r>
              <a:rPr sz="3000" spc="75" dirty="0">
                <a:solidFill>
                  <a:srgbClr val="585858"/>
                </a:solidFill>
                <a:latin typeface="Arial"/>
                <a:cs typeface="Arial"/>
              </a:rPr>
              <a:t>for</a:t>
            </a:r>
            <a:r>
              <a:rPr sz="3000" spc="18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3000" spc="-75" dirty="0">
                <a:solidFill>
                  <a:srgbClr val="585858"/>
                </a:solidFill>
                <a:latin typeface="Arial"/>
                <a:cs typeface="Arial"/>
              </a:rPr>
              <a:t>examples: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5403" y="426161"/>
            <a:ext cx="7385050" cy="135763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2700" marR="5080">
              <a:lnSpc>
                <a:spcPts val="4970"/>
              </a:lnSpc>
              <a:spcBef>
                <a:spcPts val="720"/>
              </a:spcBef>
            </a:pPr>
            <a:r>
              <a:rPr spc="114" dirty="0"/>
              <a:t>SINGLE, </a:t>
            </a:r>
            <a:r>
              <a:rPr spc="125" dirty="0"/>
              <a:t>TWO, </a:t>
            </a:r>
            <a:r>
              <a:rPr spc="85" dirty="0"/>
              <a:t>AND </a:t>
            </a:r>
            <a:r>
              <a:rPr spc="130" dirty="0"/>
              <a:t>THREE-SHOT  EXAMPLES</a:t>
            </a:r>
          </a:p>
        </p:txBody>
      </p:sp>
      <p:sp>
        <p:nvSpPr>
          <p:cNvPr id="3" name="object 3"/>
          <p:cNvSpPr/>
          <p:nvPr/>
        </p:nvSpPr>
        <p:spPr>
          <a:xfrm>
            <a:off x="1554480" y="5030723"/>
            <a:ext cx="1991868" cy="8503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575816" y="2029967"/>
            <a:ext cx="1979676" cy="11140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731133" y="2208657"/>
            <a:ext cx="41636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180" dirty="0">
                <a:latin typeface="Arial"/>
                <a:cs typeface="Arial"/>
              </a:rPr>
              <a:t>= </a:t>
            </a:r>
            <a:r>
              <a:rPr sz="1800" spc="-110" dirty="0">
                <a:latin typeface="Arial"/>
                <a:cs typeface="Arial"/>
              </a:rPr>
              <a:t>SINGLE-SHOT </a:t>
            </a:r>
            <a:r>
              <a:rPr sz="1800" spc="-114" dirty="0">
                <a:latin typeface="Arial"/>
                <a:cs typeface="Arial"/>
              </a:rPr>
              <a:t>as </a:t>
            </a:r>
            <a:r>
              <a:rPr sz="1800" spc="-90" dirty="0">
                <a:latin typeface="Arial"/>
                <a:cs typeface="Arial"/>
              </a:rPr>
              <a:t>a </a:t>
            </a:r>
            <a:r>
              <a:rPr sz="1800" spc="-30" dirty="0">
                <a:latin typeface="Arial"/>
                <a:cs typeface="Arial"/>
              </a:rPr>
              <a:t>MEDIUM </a:t>
            </a:r>
            <a:r>
              <a:rPr sz="1800" spc="-135" dirty="0">
                <a:latin typeface="Arial"/>
                <a:cs typeface="Arial"/>
              </a:rPr>
              <a:t>CLOSE-UP  </a:t>
            </a:r>
            <a:r>
              <a:rPr sz="1800" spc="-50" dirty="0">
                <a:latin typeface="Arial"/>
                <a:cs typeface="Arial"/>
              </a:rPr>
              <a:t>(MCU)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31133" y="3854957"/>
            <a:ext cx="355155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80" dirty="0">
                <a:latin typeface="Arial"/>
                <a:cs typeface="Arial"/>
              </a:rPr>
              <a:t>= </a:t>
            </a:r>
            <a:r>
              <a:rPr sz="1800" spc="-75" dirty="0">
                <a:latin typeface="Arial"/>
                <a:cs typeface="Arial"/>
              </a:rPr>
              <a:t>TWO-SHOT </a:t>
            </a:r>
            <a:r>
              <a:rPr sz="1800" spc="-114" dirty="0">
                <a:latin typeface="Arial"/>
                <a:cs typeface="Arial"/>
              </a:rPr>
              <a:t>as </a:t>
            </a:r>
            <a:r>
              <a:rPr sz="1800" spc="-90" dirty="0">
                <a:latin typeface="Arial"/>
                <a:cs typeface="Arial"/>
              </a:rPr>
              <a:t>a </a:t>
            </a:r>
            <a:r>
              <a:rPr sz="1800" spc="-80" dirty="0">
                <a:latin typeface="Arial"/>
                <a:cs typeface="Arial"/>
              </a:rPr>
              <a:t>LONG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125" dirty="0">
                <a:latin typeface="Arial"/>
                <a:cs typeface="Arial"/>
              </a:rPr>
              <a:t>SHOT(LS)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31133" y="5501132"/>
            <a:ext cx="46589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80" dirty="0">
                <a:latin typeface="Arial"/>
                <a:cs typeface="Arial"/>
              </a:rPr>
              <a:t>= </a:t>
            </a:r>
            <a:r>
              <a:rPr sz="1800" spc="-135" dirty="0">
                <a:latin typeface="Arial"/>
                <a:cs typeface="Arial"/>
              </a:rPr>
              <a:t>THREE-SHOT </a:t>
            </a:r>
            <a:r>
              <a:rPr sz="1800" spc="-114" dirty="0">
                <a:latin typeface="Arial"/>
                <a:cs typeface="Arial"/>
              </a:rPr>
              <a:t>as </a:t>
            </a:r>
            <a:r>
              <a:rPr sz="1800" spc="-90" dirty="0">
                <a:latin typeface="Arial"/>
                <a:cs typeface="Arial"/>
              </a:rPr>
              <a:t>a </a:t>
            </a:r>
            <a:r>
              <a:rPr sz="1800" spc="5" dirty="0">
                <a:latin typeface="Arial"/>
                <a:cs typeface="Arial"/>
              </a:rPr>
              <a:t>MID/MEDIUM </a:t>
            </a:r>
            <a:r>
              <a:rPr sz="1800" spc="-120" dirty="0">
                <a:latin typeface="Arial"/>
                <a:cs typeface="Arial"/>
              </a:rPr>
              <a:t>SHOT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60" dirty="0">
                <a:latin typeface="Arial"/>
                <a:cs typeface="Arial"/>
              </a:rPr>
              <a:t>(MS)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874520" y="3273552"/>
            <a:ext cx="1351788" cy="16261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48029" y="188213"/>
            <a:ext cx="5899785" cy="1356995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2700" marR="5080">
              <a:lnSpc>
                <a:spcPts val="4970"/>
              </a:lnSpc>
              <a:spcBef>
                <a:spcPts val="720"/>
              </a:spcBef>
            </a:pPr>
            <a:r>
              <a:rPr spc="100" dirty="0"/>
              <a:t>SHOT </a:t>
            </a:r>
            <a:r>
              <a:rPr spc="110" dirty="0"/>
              <a:t>SIZES, MOVES, </a:t>
            </a:r>
            <a:r>
              <a:rPr spc="85" dirty="0"/>
              <a:t>AND  </a:t>
            </a:r>
            <a:r>
              <a:rPr spc="110" dirty="0"/>
              <a:t>FRAMING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27684" y="1515577"/>
            <a:ext cx="8100059" cy="42779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524510" indent="-228600">
              <a:lnSpc>
                <a:spcPct val="110000"/>
              </a:lnSpc>
              <a:spcBef>
                <a:spcPts val="95"/>
              </a:spcBef>
              <a:buClr>
                <a:srgbClr val="2A1A00"/>
              </a:buClr>
              <a:buChar char="•"/>
              <a:tabLst>
                <a:tab pos="241300" algn="l"/>
              </a:tabLst>
            </a:pPr>
            <a:r>
              <a:rPr sz="2700" spc="-100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700" spc="-180" dirty="0">
                <a:solidFill>
                  <a:srgbClr val="585858"/>
                </a:solidFill>
                <a:latin typeface="Arial"/>
                <a:cs typeface="Arial"/>
              </a:rPr>
              <a:t>TV </a:t>
            </a:r>
            <a:r>
              <a:rPr sz="2700" spc="-10" dirty="0">
                <a:solidFill>
                  <a:srgbClr val="585858"/>
                </a:solidFill>
                <a:latin typeface="Arial"/>
                <a:cs typeface="Arial"/>
              </a:rPr>
              <a:t>and </a:t>
            </a:r>
            <a:r>
              <a:rPr sz="2700" spc="-40" dirty="0">
                <a:solidFill>
                  <a:srgbClr val="585858"/>
                </a:solidFill>
                <a:latin typeface="Arial"/>
                <a:cs typeface="Arial"/>
              </a:rPr>
              <a:t>Film </a:t>
            </a:r>
            <a:r>
              <a:rPr sz="2700" spc="15" dirty="0">
                <a:solidFill>
                  <a:srgbClr val="585858"/>
                </a:solidFill>
                <a:latin typeface="Arial"/>
                <a:cs typeface="Arial"/>
              </a:rPr>
              <a:t>industry </a:t>
            </a:r>
            <a:r>
              <a:rPr sz="2700" spc="-95" dirty="0">
                <a:solidFill>
                  <a:srgbClr val="585858"/>
                </a:solidFill>
                <a:latin typeface="Arial"/>
                <a:cs typeface="Arial"/>
              </a:rPr>
              <a:t>use </a:t>
            </a:r>
            <a:r>
              <a:rPr sz="2700" spc="-120" dirty="0">
                <a:solidFill>
                  <a:srgbClr val="585858"/>
                </a:solidFill>
                <a:latin typeface="Arial"/>
                <a:cs typeface="Arial"/>
              </a:rPr>
              <a:t>“SHOTS” </a:t>
            </a:r>
            <a:r>
              <a:rPr sz="2700" spc="-10" dirty="0">
                <a:solidFill>
                  <a:srgbClr val="585858"/>
                </a:solidFill>
                <a:latin typeface="Arial"/>
                <a:cs typeface="Arial"/>
              </a:rPr>
              <a:t>when  </a:t>
            </a:r>
            <a:r>
              <a:rPr sz="2700" spc="5" dirty="0">
                <a:solidFill>
                  <a:srgbClr val="585858"/>
                </a:solidFill>
                <a:latin typeface="Arial"/>
                <a:cs typeface="Arial"/>
              </a:rPr>
              <a:t>describing </a:t>
            </a:r>
            <a:r>
              <a:rPr sz="2700" spc="35" dirty="0">
                <a:solidFill>
                  <a:srgbClr val="585858"/>
                </a:solidFill>
                <a:latin typeface="Arial"/>
                <a:cs typeface="Arial"/>
              </a:rPr>
              <a:t>their </a:t>
            </a:r>
            <a:r>
              <a:rPr sz="2700" spc="50" dirty="0">
                <a:solidFill>
                  <a:srgbClr val="585858"/>
                </a:solidFill>
                <a:latin typeface="Arial"/>
                <a:cs typeface="Arial"/>
              </a:rPr>
              <a:t>production </a:t>
            </a:r>
            <a:r>
              <a:rPr sz="2700" spc="-85" dirty="0">
                <a:solidFill>
                  <a:srgbClr val="585858"/>
                </a:solidFill>
                <a:latin typeface="Arial"/>
                <a:cs typeface="Arial"/>
              </a:rPr>
              <a:t>visuals; </a:t>
            </a:r>
            <a:r>
              <a:rPr sz="2700" spc="35" dirty="0">
                <a:solidFill>
                  <a:srgbClr val="585858"/>
                </a:solidFill>
                <a:latin typeface="Arial"/>
                <a:cs typeface="Arial"/>
              </a:rPr>
              <a:t>knowing </a:t>
            </a:r>
            <a:r>
              <a:rPr sz="2700" spc="30" dirty="0">
                <a:solidFill>
                  <a:srgbClr val="585858"/>
                </a:solidFill>
                <a:latin typeface="Arial"/>
                <a:cs typeface="Arial"/>
              </a:rPr>
              <a:t>the  </a:t>
            </a:r>
            <a:r>
              <a:rPr sz="2700" spc="10" dirty="0">
                <a:solidFill>
                  <a:srgbClr val="585858"/>
                </a:solidFill>
                <a:latin typeface="Arial"/>
                <a:cs typeface="Arial"/>
              </a:rPr>
              <a:t>typical </a:t>
            </a:r>
            <a:r>
              <a:rPr sz="2700" spc="-20" dirty="0">
                <a:solidFill>
                  <a:srgbClr val="585858"/>
                </a:solidFill>
                <a:latin typeface="Arial"/>
                <a:cs typeface="Arial"/>
              </a:rPr>
              <a:t>types </a:t>
            </a:r>
            <a:r>
              <a:rPr sz="2700" spc="85" dirty="0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sz="2700" spc="10" dirty="0">
                <a:solidFill>
                  <a:srgbClr val="585858"/>
                </a:solidFill>
                <a:latin typeface="Arial"/>
                <a:cs typeface="Arial"/>
              </a:rPr>
              <a:t>shot </a:t>
            </a:r>
            <a:r>
              <a:rPr sz="2700" spc="-125" dirty="0">
                <a:solidFill>
                  <a:srgbClr val="585858"/>
                </a:solidFill>
                <a:latin typeface="Arial"/>
                <a:cs typeface="Arial"/>
              </a:rPr>
              <a:t>sizes, </a:t>
            </a:r>
            <a:r>
              <a:rPr sz="2700" spc="-60" dirty="0">
                <a:solidFill>
                  <a:srgbClr val="585858"/>
                </a:solidFill>
                <a:latin typeface="Arial"/>
                <a:cs typeface="Arial"/>
              </a:rPr>
              <a:t>moves, </a:t>
            </a:r>
            <a:r>
              <a:rPr sz="2700" spc="-10" dirty="0">
                <a:solidFill>
                  <a:srgbClr val="585858"/>
                </a:solidFill>
                <a:latin typeface="Arial"/>
                <a:cs typeface="Arial"/>
              </a:rPr>
              <a:t>and </a:t>
            </a:r>
            <a:r>
              <a:rPr sz="2700" spc="30" dirty="0">
                <a:solidFill>
                  <a:srgbClr val="585858"/>
                </a:solidFill>
                <a:latin typeface="Arial"/>
                <a:cs typeface="Arial"/>
              </a:rPr>
              <a:t>framing </a:t>
            </a:r>
            <a:r>
              <a:rPr sz="2700" spc="-85" dirty="0">
                <a:solidFill>
                  <a:srgbClr val="585858"/>
                </a:solidFill>
                <a:latin typeface="Arial"/>
                <a:cs typeface="Arial"/>
              </a:rPr>
              <a:t>is  </a:t>
            </a:r>
            <a:r>
              <a:rPr sz="2700" spc="-50" dirty="0">
                <a:solidFill>
                  <a:srgbClr val="585858"/>
                </a:solidFill>
                <a:latin typeface="Arial"/>
                <a:cs typeface="Arial"/>
              </a:rPr>
              <a:t>essential </a:t>
            </a:r>
            <a:r>
              <a:rPr sz="2700" spc="120" dirty="0">
                <a:solidFill>
                  <a:srgbClr val="585858"/>
                </a:solidFill>
                <a:latin typeface="Arial"/>
                <a:cs typeface="Arial"/>
              </a:rPr>
              <a:t>to </a:t>
            </a:r>
            <a:r>
              <a:rPr sz="2700" spc="-5" dirty="0">
                <a:solidFill>
                  <a:srgbClr val="585858"/>
                </a:solidFill>
                <a:latin typeface="Arial"/>
                <a:cs typeface="Arial"/>
              </a:rPr>
              <a:t>effective </a:t>
            </a:r>
            <a:r>
              <a:rPr sz="2700" spc="-15" dirty="0">
                <a:solidFill>
                  <a:srgbClr val="585858"/>
                </a:solidFill>
                <a:latin typeface="Arial"/>
                <a:cs typeface="Arial"/>
              </a:rPr>
              <a:t>broadcast</a:t>
            </a:r>
            <a:r>
              <a:rPr sz="2700" spc="-10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700" spc="50" dirty="0">
                <a:solidFill>
                  <a:srgbClr val="585858"/>
                </a:solidFill>
                <a:latin typeface="Arial"/>
                <a:cs typeface="Arial"/>
              </a:rPr>
              <a:t>production</a:t>
            </a:r>
            <a:endParaRPr sz="2700" dirty="0">
              <a:latin typeface="Arial"/>
              <a:cs typeface="Arial"/>
            </a:endParaRPr>
          </a:p>
          <a:p>
            <a:pPr marL="241300" marR="269240" indent="-228600">
              <a:lnSpc>
                <a:spcPct val="110100"/>
              </a:lnSpc>
              <a:spcBef>
                <a:spcPts val="705"/>
              </a:spcBef>
              <a:buClr>
                <a:srgbClr val="2A1A00"/>
              </a:buClr>
              <a:buChar char="•"/>
              <a:tabLst>
                <a:tab pos="241300" algn="l"/>
              </a:tabLst>
            </a:pPr>
            <a:r>
              <a:rPr sz="2700" spc="-60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700" spc="-180" dirty="0">
                <a:solidFill>
                  <a:srgbClr val="585858"/>
                </a:solidFill>
                <a:latin typeface="Arial"/>
                <a:cs typeface="Arial"/>
              </a:rPr>
              <a:t>SHOT </a:t>
            </a:r>
            <a:r>
              <a:rPr sz="2700" spc="-80" dirty="0">
                <a:solidFill>
                  <a:srgbClr val="585858"/>
                </a:solidFill>
                <a:latin typeface="Arial"/>
                <a:cs typeface="Arial"/>
              </a:rPr>
              <a:t>is </a:t>
            </a:r>
            <a:r>
              <a:rPr sz="2700" spc="35" dirty="0" smtClean="0">
                <a:solidFill>
                  <a:srgbClr val="585858"/>
                </a:solidFill>
                <a:latin typeface="Arial"/>
                <a:cs typeface="Arial"/>
              </a:rPr>
              <a:t>how </a:t>
            </a:r>
            <a:r>
              <a:rPr sz="2700" dirty="0">
                <a:solidFill>
                  <a:srgbClr val="585858"/>
                </a:solidFill>
                <a:latin typeface="Arial"/>
                <a:cs typeface="Arial"/>
              </a:rPr>
              <a:t>much </a:t>
            </a:r>
            <a:r>
              <a:rPr sz="2700" spc="-45" dirty="0">
                <a:solidFill>
                  <a:srgbClr val="585858"/>
                </a:solidFill>
                <a:latin typeface="Arial"/>
                <a:cs typeface="Arial"/>
              </a:rPr>
              <a:t>visual </a:t>
            </a:r>
            <a:r>
              <a:rPr sz="2700" spc="45" dirty="0">
                <a:solidFill>
                  <a:srgbClr val="585858"/>
                </a:solidFill>
                <a:latin typeface="Arial"/>
                <a:cs typeface="Arial"/>
              </a:rPr>
              <a:t>information </a:t>
            </a:r>
            <a:r>
              <a:rPr sz="2700" spc="-80" dirty="0">
                <a:solidFill>
                  <a:srgbClr val="585858"/>
                </a:solidFill>
                <a:latin typeface="Arial"/>
                <a:cs typeface="Arial"/>
              </a:rPr>
              <a:t>is </a:t>
            </a:r>
            <a:r>
              <a:rPr sz="2700" spc="45" dirty="0">
                <a:solidFill>
                  <a:srgbClr val="585858"/>
                </a:solidFill>
                <a:latin typeface="Arial"/>
                <a:cs typeface="Arial"/>
              </a:rPr>
              <a:t>in </a:t>
            </a:r>
            <a:r>
              <a:rPr sz="2700" spc="30" dirty="0">
                <a:solidFill>
                  <a:srgbClr val="585858"/>
                </a:solidFill>
                <a:latin typeface="Arial"/>
                <a:cs typeface="Arial"/>
              </a:rPr>
              <a:t>the  </a:t>
            </a:r>
            <a:r>
              <a:rPr sz="2700" spc="-60" dirty="0">
                <a:solidFill>
                  <a:srgbClr val="585858"/>
                </a:solidFill>
                <a:latin typeface="Arial"/>
                <a:cs typeface="Arial"/>
              </a:rPr>
              <a:t>camera </a:t>
            </a:r>
            <a:r>
              <a:rPr sz="2700" spc="-10" dirty="0">
                <a:solidFill>
                  <a:srgbClr val="585858"/>
                </a:solidFill>
                <a:latin typeface="Arial"/>
                <a:cs typeface="Arial"/>
              </a:rPr>
              <a:t>frame </a:t>
            </a:r>
            <a:r>
              <a:rPr sz="2700" spc="15" dirty="0">
                <a:solidFill>
                  <a:srgbClr val="585858"/>
                </a:solidFill>
                <a:latin typeface="Arial"/>
                <a:cs typeface="Arial"/>
              </a:rPr>
              <a:t>at </a:t>
            </a:r>
            <a:r>
              <a:rPr sz="2700" spc="5" dirty="0">
                <a:solidFill>
                  <a:srgbClr val="585858"/>
                </a:solidFill>
                <a:latin typeface="Arial"/>
                <a:cs typeface="Arial"/>
              </a:rPr>
              <a:t>one </a:t>
            </a:r>
            <a:r>
              <a:rPr sz="2700" spc="50" dirty="0">
                <a:solidFill>
                  <a:srgbClr val="585858"/>
                </a:solidFill>
                <a:latin typeface="Arial"/>
                <a:cs typeface="Arial"/>
              </a:rPr>
              <a:t>time </a:t>
            </a:r>
            <a:r>
              <a:rPr sz="2700" spc="-10" dirty="0">
                <a:solidFill>
                  <a:srgbClr val="585858"/>
                </a:solidFill>
                <a:latin typeface="Arial"/>
                <a:cs typeface="Arial"/>
              </a:rPr>
              <a:t>and </a:t>
            </a:r>
            <a:r>
              <a:rPr sz="2700" spc="30" dirty="0">
                <a:solidFill>
                  <a:srgbClr val="585858"/>
                </a:solidFill>
                <a:latin typeface="Arial"/>
                <a:cs typeface="Arial"/>
              </a:rPr>
              <a:t>how </a:t>
            </a:r>
            <a:r>
              <a:rPr sz="2700" spc="105" dirty="0">
                <a:solidFill>
                  <a:srgbClr val="585858"/>
                </a:solidFill>
                <a:latin typeface="Arial"/>
                <a:cs typeface="Arial"/>
              </a:rPr>
              <a:t>it </a:t>
            </a:r>
            <a:r>
              <a:rPr sz="2700" spc="-80" dirty="0">
                <a:solidFill>
                  <a:srgbClr val="585858"/>
                </a:solidFill>
                <a:latin typeface="Arial"/>
                <a:cs typeface="Arial"/>
              </a:rPr>
              <a:t>is</a:t>
            </a:r>
            <a:r>
              <a:rPr sz="2700" spc="-25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700" dirty="0">
                <a:solidFill>
                  <a:srgbClr val="585858"/>
                </a:solidFill>
                <a:latin typeface="Arial"/>
                <a:cs typeface="Arial"/>
              </a:rPr>
              <a:t>composed</a:t>
            </a:r>
            <a:endParaRPr sz="2700" dirty="0">
              <a:latin typeface="Arial"/>
              <a:cs typeface="Arial"/>
            </a:endParaRPr>
          </a:p>
          <a:p>
            <a:pPr marL="241300" marR="5080" indent="-228600" algn="just">
              <a:lnSpc>
                <a:spcPct val="110000"/>
              </a:lnSpc>
              <a:spcBef>
                <a:spcPts val="695"/>
              </a:spcBef>
              <a:buClr>
                <a:srgbClr val="2A1A00"/>
              </a:buClr>
              <a:buChar char="•"/>
              <a:tabLst>
                <a:tab pos="241300" algn="l"/>
              </a:tabLst>
            </a:pPr>
            <a:r>
              <a:rPr sz="2700" spc="-60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700" spc="-180" dirty="0">
                <a:solidFill>
                  <a:srgbClr val="585858"/>
                </a:solidFill>
                <a:latin typeface="Arial"/>
                <a:cs typeface="Arial"/>
              </a:rPr>
              <a:t>SHOT </a:t>
            </a:r>
            <a:r>
              <a:rPr sz="2700" spc="-80" dirty="0">
                <a:solidFill>
                  <a:srgbClr val="585858"/>
                </a:solidFill>
                <a:latin typeface="Arial"/>
                <a:cs typeface="Arial"/>
              </a:rPr>
              <a:t>is </a:t>
            </a:r>
            <a:r>
              <a:rPr sz="2700" spc="5" dirty="0">
                <a:solidFill>
                  <a:srgbClr val="585858"/>
                </a:solidFill>
                <a:latin typeface="Arial"/>
                <a:cs typeface="Arial"/>
              </a:rPr>
              <a:t>one </a:t>
            </a:r>
            <a:r>
              <a:rPr sz="2700" spc="15" dirty="0">
                <a:solidFill>
                  <a:srgbClr val="585858"/>
                </a:solidFill>
                <a:latin typeface="Arial"/>
                <a:cs typeface="Arial"/>
              </a:rPr>
              <a:t>continuous </a:t>
            </a:r>
            <a:r>
              <a:rPr sz="2700" spc="-60" dirty="0">
                <a:solidFill>
                  <a:srgbClr val="585858"/>
                </a:solidFill>
                <a:latin typeface="Arial"/>
                <a:cs typeface="Arial"/>
              </a:rPr>
              <a:t>camera </a:t>
            </a:r>
            <a:r>
              <a:rPr sz="2700" spc="-10" dirty="0">
                <a:solidFill>
                  <a:srgbClr val="585858"/>
                </a:solidFill>
                <a:latin typeface="Arial"/>
                <a:cs typeface="Arial"/>
              </a:rPr>
              <a:t>segment and </a:t>
            </a:r>
            <a:r>
              <a:rPr sz="2700" spc="-70" dirty="0">
                <a:solidFill>
                  <a:srgbClr val="585858"/>
                </a:solidFill>
                <a:latin typeface="Arial"/>
                <a:cs typeface="Arial"/>
              </a:rPr>
              <a:t>can  </a:t>
            </a:r>
            <a:r>
              <a:rPr sz="2700" spc="-5" dirty="0">
                <a:solidFill>
                  <a:srgbClr val="585858"/>
                </a:solidFill>
                <a:latin typeface="Arial"/>
                <a:cs typeface="Arial"/>
              </a:rPr>
              <a:t>be </a:t>
            </a:r>
            <a:r>
              <a:rPr sz="2700" spc="-40" dirty="0">
                <a:solidFill>
                  <a:srgbClr val="585858"/>
                </a:solidFill>
                <a:latin typeface="Arial"/>
                <a:cs typeface="Arial"/>
              </a:rPr>
              <a:t>very </a:t>
            </a:r>
            <a:r>
              <a:rPr sz="2700" spc="15" dirty="0">
                <a:solidFill>
                  <a:srgbClr val="585858"/>
                </a:solidFill>
                <a:latin typeface="Arial"/>
                <a:cs typeface="Arial"/>
              </a:rPr>
              <a:t>short </a:t>
            </a:r>
            <a:r>
              <a:rPr sz="2700" spc="60" dirty="0">
                <a:solidFill>
                  <a:srgbClr val="585858"/>
                </a:solidFill>
                <a:latin typeface="Arial"/>
                <a:cs typeface="Arial"/>
              </a:rPr>
              <a:t>or </a:t>
            </a:r>
            <a:r>
              <a:rPr sz="2700" spc="-40" dirty="0">
                <a:solidFill>
                  <a:srgbClr val="585858"/>
                </a:solidFill>
                <a:latin typeface="Arial"/>
                <a:cs typeface="Arial"/>
              </a:rPr>
              <a:t>very </a:t>
            </a:r>
            <a:r>
              <a:rPr sz="2700" spc="60" dirty="0">
                <a:solidFill>
                  <a:srgbClr val="585858"/>
                </a:solidFill>
                <a:latin typeface="Arial"/>
                <a:cs typeface="Arial"/>
              </a:rPr>
              <a:t>long </a:t>
            </a:r>
            <a:r>
              <a:rPr sz="2700" spc="180" dirty="0">
                <a:solidFill>
                  <a:srgbClr val="585858"/>
                </a:solidFill>
                <a:latin typeface="Arial"/>
                <a:cs typeface="Arial"/>
              </a:rPr>
              <a:t>- </a:t>
            </a:r>
            <a:r>
              <a:rPr sz="2700" spc="-130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700" spc="-180" dirty="0">
                <a:solidFill>
                  <a:srgbClr val="585858"/>
                </a:solidFill>
                <a:latin typeface="Arial"/>
                <a:cs typeface="Arial"/>
              </a:rPr>
              <a:t>SHOT </a:t>
            </a:r>
            <a:r>
              <a:rPr sz="2700" spc="40" dirty="0">
                <a:solidFill>
                  <a:srgbClr val="585858"/>
                </a:solidFill>
                <a:latin typeface="Arial"/>
                <a:cs typeface="Arial"/>
              </a:rPr>
              <a:t>will </a:t>
            </a:r>
            <a:r>
              <a:rPr sz="2700" spc="-260" dirty="0">
                <a:solidFill>
                  <a:srgbClr val="585858"/>
                </a:solidFill>
                <a:latin typeface="Arial"/>
                <a:cs typeface="Arial"/>
              </a:rPr>
              <a:t>NEVER </a:t>
            </a:r>
            <a:r>
              <a:rPr sz="2700" spc="-70" dirty="0">
                <a:solidFill>
                  <a:srgbClr val="585858"/>
                </a:solidFill>
                <a:latin typeface="Arial"/>
                <a:cs typeface="Arial"/>
              </a:rPr>
              <a:t>have  </a:t>
            </a:r>
            <a:r>
              <a:rPr sz="2700" spc="-55" dirty="0">
                <a:solidFill>
                  <a:srgbClr val="585858"/>
                </a:solidFill>
                <a:latin typeface="Arial"/>
                <a:cs typeface="Arial"/>
              </a:rPr>
              <a:t>an </a:t>
            </a:r>
            <a:r>
              <a:rPr sz="2700" spc="55" dirty="0">
                <a:solidFill>
                  <a:srgbClr val="585858"/>
                </a:solidFill>
                <a:latin typeface="Arial"/>
                <a:cs typeface="Arial"/>
              </a:rPr>
              <a:t>edit </a:t>
            </a:r>
            <a:r>
              <a:rPr sz="2700" spc="35" dirty="0">
                <a:solidFill>
                  <a:srgbClr val="585858"/>
                </a:solidFill>
                <a:latin typeface="Arial"/>
                <a:cs typeface="Arial"/>
              </a:rPr>
              <a:t>in </a:t>
            </a:r>
            <a:r>
              <a:rPr sz="2700" spc="10" dirty="0">
                <a:solidFill>
                  <a:srgbClr val="585858"/>
                </a:solidFill>
                <a:latin typeface="Arial"/>
                <a:cs typeface="Arial"/>
              </a:rPr>
              <a:t>it; </a:t>
            </a:r>
            <a:r>
              <a:rPr sz="2700" dirty="0">
                <a:solidFill>
                  <a:srgbClr val="585858"/>
                </a:solidFill>
                <a:latin typeface="Arial"/>
                <a:cs typeface="Arial"/>
              </a:rPr>
              <a:t>edits </a:t>
            </a:r>
            <a:r>
              <a:rPr sz="2700" spc="-65" dirty="0">
                <a:solidFill>
                  <a:srgbClr val="585858"/>
                </a:solidFill>
                <a:latin typeface="Arial"/>
                <a:cs typeface="Arial"/>
              </a:rPr>
              <a:t>are </a:t>
            </a:r>
            <a:r>
              <a:rPr sz="2700" spc="10" dirty="0">
                <a:solidFill>
                  <a:srgbClr val="585858"/>
                </a:solidFill>
                <a:latin typeface="Arial"/>
                <a:cs typeface="Arial"/>
              </a:rPr>
              <a:t>what </a:t>
            </a:r>
            <a:r>
              <a:rPr sz="2700" spc="-50" dirty="0">
                <a:solidFill>
                  <a:srgbClr val="585858"/>
                </a:solidFill>
                <a:latin typeface="Arial"/>
                <a:cs typeface="Arial"/>
              </a:rPr>
              <a:t>separate</a:t>
            </a:r>
            <a:r>
              <a:rPr sz="2700" spc="-13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700" spc="-55" dirty="0">
                <a:solidFill>
                  <a:srgbClr val="585858"/>
                </a:solidFill>
                <a:latin typeface="Arial"/>
                <a:cs typeface="Arial"/>
              </a:rPr>
              <a:t>shots.</a:t>
            </a:r>
            <a:endParaRPr sz="27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48029" y="711149"/>
            <a:ext cx="4979670" cy="5530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450" spc="120" dirty="0"/>
              <a:t>POINT </a:t>
            </a:r>
            <a:r>
              <a:rPr sz="3450" spc="75" dirty="0"/>
              <a:t>OF </a:t>
            </a:r>
            <a:r>
              <a:rPr sz="3450" spc="114" dirty="0"/>
              <a:t>VIEW </a:t>
            </a:r>
            <a:r>
              <a:rPr sz="3450" spc="120" dirty="0"/>
              <a:t>(POV)</a:t>
            </a:r>
            <a:r>
              <a:rPr sz="3450" spc="720" dirty="0"/>
              <a:t> </a:t>
            </a:r>
            <a:r>
              <a:rPr sz="3450" spc="114" dirty="0"/>
              <a:t>SHOT</a:t>
            </a:r>
            <a:endParaRPr sz="3450"/>
          </a:p>
        </p:txBody>
      </p:sp>
      <p:sp>
        <p:nvSpPr>
          <p:cNvPr id="3" name="object 3"/>
          <p:cNvSpPr txBox="1"/>
          <p:nvPr/>
        </p:nvSpPr>
        <p:spPr>
          <a:xfrm>
            <a:off x="664260" y="1692655"/>
            <a:ext cx="8159115" cy="4623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10000"/>
              </a:lnSpc>
              <a:spcBef>
                <a:spcPts val="100"/>
              </a:spcBef>
              <a:buClr>
                <a:srgbClr val="2A1A00"/>
              </a:buClr>
              <a:buChar char="•"/>
              <a:tabLst>
                <a:tab pos="241300" algn="l"/>
              </a:tabLst>
            </a:pPr>
            <a:r>
              <a:rPr sz="3000" spc="-70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3000" dirty="0">
                <a:solidFill>
                  <a:srgbClr val="585858"/>
                </a:solidFill>
                <a:latin typeface="Arial"/>
                <a:cs typeface="Arial"/>
              </a:rPr>
              <a:t>Point </a:t>
            </a:r>
            <a:r>
              <a:rPr sz="3000" spc="15" dirty="0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sz="3000" spc="-50" dirty="0">
                <a:solidFill>
                  <a:srgbClr val="585858"/>
                </a:solidFill>
                <a:latin typeface="Arial"/>
                <a:cs typeface="Arial"/>
              </a:rPr>
              <a:t>View </a:t>
            </a:r>
            <a:r>
              <a:rPr sz="3000" spc="-155" dirty="0">
                <a:solidFill>
                  <a:srgbClr val="585858"/>
                </a:solidFill>
                <a:latin typeface="Arial"/>
                <a:cs typeface="Arial"/>
              </a:rPr>
              <a:t>(POV) </a:t>
            </a:r>
            <a:r>
              <a:rPr sz="3000" spc="-35" dirty="0">
                <a:solidFill>
                  <a:srgbClr val="585858"/>
                </a:solidFill>
                <a:latin typeface="Arial"/>
                <a:cs typeface="Arial"/>
              </a:rPr>
              <a:t>Shot </a:t>
            </a:r>
            <a:r>
              <a:rPr sz="3000" spc="-90" dirty="0">
                <a:solidFill>
                  <a:srgbClr val="585858"/>
                </a:solidFill>
                <a:latin typeface="Arial"/>
                <a:cs typeface="Arial"/>
              </a:rPr>
              <a:t>is </a:t>
            </a:r>
            <a:r>
              <a:rPr sz="3000" spc="5" dirty="0">
                <a:solidFill>
                  <a:srgbClr val="585858"/>
                </a:solidFill>
                <a:latin typeface="Arial"/>
                <a:cs typeface="Arial"/>
              </a:rPr>
              <a:t>just </a:t>
            </a:r>
            <a:r>
              <a:rPr sz="3000" spc="15" dirty="0">
                <a:solidFill>
                  <a:srgbClr val="585858"/>
                </a:solidFill>
                <a:latin typeface="Arial"/>
                <a:cs typeface="Arial"/>
              </a:rPr>
              <a:t>what </a:t>
            </a:r>
            <a:r>
              <a:rPr sz="3000" spc="114" dirty="0">
                <a:solidFill>
                  <a:srgbClr val="585858"/>
                </a:solidFill>
                <a:latin typeface="Arial"/>
                <a:cs typeface="Arial"/>
              </a:rPr>
              <a:t>it  </a:t>
            </a:r>
            <a:r>
              <a:rPr sz="3000" spc="-45" dirty="0">
                <a:solidFill>
                  <a:srgbClr val="585858"/>
                </a:solidFill>
                <a:latin typeface="Arial"/>
                <a:cs typeface="Arial"/>
              </a:rPr>
              <a:t>sounds </a:t>
            </a:r>
            <a:r>
              <a:rPr sz="3000" dirty="0">
                <a:solidFill>
                  <a:srgbClr val="585858"/>
                </a:solidFill>
                <a:latin typeface="Arial"/>
                <a:cs typeface="Arial"/>
              </a:rPr>
              <a:t>like </a:t>
            </a:r>
            <a:r>
              <a:rPr sz="3000" spc="-170" dirty="0">
                <a:solidFill>
                  <a:srgbClr val="585858"/>
                </a:solidFill>
                <a:latin typeface="Arial"/>
                <a:cs typeface="Arial"/>
              </a:rPr>
              <a:t>– </a:t>
            </a:r>
            <a:r>
              <a:rPr sz="3000" spc="5" dirty="0">
                <a:solidFill>
                  <a:srgbClr val="585858"/>
                </a:solidFill>
                <a:latin typeface="Arial"/>
                <a:cs typeface="Arial"/>
              </a:rPr>
              <a:t>it’s </a:t>
            </a:r>
            <a:r>
              <a:rPr sz="300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3000" spc="30" dirty="0">
                <a:solidFill>
                  <a:srgbClr val="585858"/>
                </a:solidFill>
                <a:latin typeface="Arial"/>
                <a:cs typeface="Arial"/>
              </a:rPr>
              <a:t>type </a:t>
            </a:r>
            <a:r>
              <a:rPr sz="3000" spc="90" dirty="0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sz="3000" spc="10" dirty="0">
                <a:solidFill>
                  <a:srgbClr val="585858"/>
                </a:solidFill>
                <a:latin typeface="Arial"/>
                <a:cs typeface="Arial"/>
              </a:rPr>
              <a:t>shot </a:t>
            </a:r>
            <a:r>
              <a:rPr sz="3000" spc="60" dirty="0">
                <a:solidFill>
                  <a:srgbClr val="585858"/>
                </a:solidFill>
                <a:latin typeface="Arial"/>
                <a:cs typeface="Arial"/>
              </a:rPr>
              <a:t>that </a:t>
            </a:r>
            <a:r>
              <a:rPr sz="3000" spc="-85" dirty="0">
                <a:solidFill>
                  <a:srgbClr val="585858"/>
                </a:solidFill>
                <a:latin typeface="Arial"/>
                <a:cs typeface="Arial"/>
              </a:rPr>
              <a:t>makes  </a:t>
            </a:r>
            <a:r>
              <a:rPr sz="300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3000" spc="-30" dirty="0">
                <a:solidFill>
                  <a:srgbClr val="585858"/>
                </a:solidFill>
                <a:latin typeface="Arial"/>
                <a:cs typeface="Arial"/>
              </a:rPr>
              <a:t>viewer </a:t>
            </a:r>
            <a:r>
              <a:rPr sz="3000" spc="55" dirty="0">
                <a:solidFill>
                  <a:srgbClr val="585858"/>
                </a:solidFill>
                <a:latin typeface="Arial"/>
                <a:cs typeface="Arial"/>
              </a:rPr>
              <a:t>think </a:t>
            </a:r>
            <a:r>
              <a:rPr sz="3000" spc="60" dirty="0">
                <a:solidFill>
                  <a:srgbClr val="585858"/>
                </a:solidFill>
                <a:latin typeface="Arial"/>
                <a:cs typeface="Arial"/>
              </a:rPr>
              <a:t>that </a:t>
            </a:r>
            <a:r>
              <a:rPr sz="3000" spc="15" dirty="0">
                <a:solidFill>
                  <a:srgbClr val="585858"/>
                </a:solidFill>
                <a:latin typeface="Arial"/>
                <a:cs typeface="Arial"/>
              </a:rPr>
              <a:t>they </a:t>
            </a:r>
            <a:r>
              <a:rPr sz="3000" spc="-70" dirty="0">
                <a:solidFill>
                  <a:srgbClr val="585858"/>
                </a:solidFill>
                <a:latin typeface="Arial"/>
                <a:cs typeface="Arial"/>
              </a:rPr>
              <a:t>are </a:t>
            </a:r>
            <a:r>
              <a:rPr sz="3000" spc="-45" dirty="0">
                <a:solidFill>
                  <a:srgbClr val="585858"/>
                </a:solidFill>
                <a:latin typeface="Arial"/>
                <a:cs typeface="Arial"/>
              </a:rPr>
              <a:t>seeing exactly  </a:t>
            </a:r>
            <a:r>
              <a:rPr sz="3000" spc="15" dirty="0">
                <a:solidFill>
                  <a:srgbClr val="585858"/>
                </a:solidFill>
                <a:latin typeface="Arial"/>
                <a:cs typeface="Arial"/>
              </a:rPr>
              <a:t>what </a:t>
            </a:r>
            <a:r>
              <a:rPr sz="3000" spc="30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3000" spc="-40" dirty="0">
                <a:solidFill>
                  <a:srgbClr val="585858"/>
                </a:solidFill>
                <a:latin typeface="Arial"/>
                <a:cs typeface="Arial"/>
              </a:rPr>
              <a:t>character </a:t>
            </a:r>
            <a:r>
              <a:rPr sz="3000" spc="65" dirty="0">
                <a:solidFill>
                  <a:srgbClr val="585858"/>
                </a:solidFill>
                <a:latin typeface="Arial"/>
                <a:cs typeface="Arial"/>
              </a:rPr>
              <a:t>or </a:t>
            </a:r>
            <a:r>
              <a:rPr sz="3000" spc="-15" dirty="0">
                <a:solidFill>
                  <a:srgbClr val="585858"/>
                </a:solidFill>
                <a:latin typeface="Arial"/>
                <a:cs typeface="Arial"/>
              </a:rPr>
              <a:t>presenter </a:t>
            </a:r>
            <a:r>
              <a:rPr sz="3000" spc="-90" dirty="0">
                <a:solidFill>
                  <a:srgbClr val="585858"/>
                </a:solidFill>
                <a:latin typeface="Arial"/>
                <a:cs typeface="Arial"/>
              </a:rPr>
              <a:t>is </a:t>
            </a:r>
            <a:r>
              <a:rPr sz="3000" spc="-45" dirty="0">
                <a:solidFill>
                  <a:srgbClr val="585858"/>
                </a:solidFill>
                <a:latin typeface="Arial"/>
                <a:cs typeface="Arial"/>
              </a:rPr>
              <a:t>seeing </a:t>
            </a:r>
            <a:r>
              <a:rPr sz="3000" spc="-5" dirty="0">
                <a:solidFill>
                  <a:srgbClr val="585858"/>
                </a:solidFill>
                <a:latin typeface="Arial"/>
                <a:cs typeface="Arial"/>
              </a:rPr>
              <a:t>and  </a:t>
            </a:r>
            <a:r>
              <a:rPr sz="3000" spc="75" dirty="0">
                <a:solidFill>
                  <a:srgbClr val="585858"/>
                </a:solidFill>
                <a:latin typeface="Arial"/>
                <a:cs typeface="Arial"/>
              </a:rPr>
              <a:t>from </a:t>
            </a:r>
            <a:r>
              <a:rPr sz="300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3000" spc="-100" dirty="0">
                <a:solidFill>
                  <a:srgbClr val="585858"/>
                </a:solidFill>
                <a:latin typeface="Arial"/>
                <a:cs typeface="Arial"/>
              </a:rPr>
              <a:t>same </a:t>
            </a:r>
            <a:r>
              <a:rPr sz="3000" spc="20" dirty="0">
                <a:solidFill>
                  <a:srgbClr val="585858"/>
                </a:solidFill>
                <a:latin typeface="Arial"/>
                <a:cs typeface="Arial"/>
              </a:rPr>
              <a:t>position; </a:t>
            </a:r>
            <a:r>
              <a:rPr sz="3000" spc="-145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3000" u="heavy" dirty="0">
                <a:solidFill>
                  <a:srgbClr val="585858"/>
                </a:solidFill>
                <a:uFill>
                  <a:solidFill>
                    <a:srgbClr val="585858"/>
                  </a:solidFill>
                </a:uFill>
                <a:latin typeface="Arial"/>
                <a:cs typeface="Arial"/>
              </a:rPr>
              <a:t>Point </a:t>
            </a:r>
            <a:r>
              <a:rPr sz="3000" u="heavy" spc="15" dirty="0">
                <a:solidFill>
                  <a:srgbClr val="585858"/>
                </a:solidFill>
                <a:uFill>
                  <a:solidFill>
                    <a:srgbClr val="585858"/>
                  </a:solidFill>
                </a:uFill>
                <a:latin typeface="Arial"/>
                <a:cs typeface="Arial"/>
              </a:rPr>
              <a:t>Of </a:t>
            </a:r>
            <a:r>
              <a:rPr sz="3000" u="heavy" spc="-50" dirty="0">
                <a:solidFill>
                  <a:srgbClr val="585858"/>
                </a:solidFill>
                <a:uFill>
                  <a:solidFill>
                    <a:srgbClr val="585858"/>
                  </a:solidFill>
                </a:uFill>
                <a:latin typeface="Arial"/>
                <a:cs typeface="Arial"/>
              </a:rPr>
              <a:t>View</a:t>
            </a:r>
            <a:r>
              <a:rPr sz="3000" spc="-5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3000" spc="10" dirty="0">
                <a:solidFill>
                  <a:srgbClr val="585858"/>
                </a:solidFill>
                <a:latin typeface="Arial"/>
                <a:cs typeface="Arial"/>
              </a:rPr>
              <a:t>shot  </a:t>
            </a:r>
            <a:r>
              <a:rPr sz="3000" spc="-55" dirty="0">
                <a:solidFill>
                  <a:srgbClr val="585858"/>
                </a:solidFill>
                <a:latin typeface="Arial"/>
                <a:cs typeface="Arial"/>
              </a:rPr>
              <a:t>enables </a:t>
            </a:r>
            <a:r>
              <a:rPr sz="300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3000" spc="-30" dirty="0">
                <a:solidFill>
                  <a:srgbClr val="585858"/>
                </a:solidFill>
                <a:latin typeface="Arial"/>
                <a:cs typeface="Arial"/>
              </a:rPr>
              <a:t>viewer </a:t>
            </a:r>
            <a:r>
              <a:rPr sz="3000" spc="135" dirty="0">
                <a:solidFill>
                  <a:srgbClr val="585858"/>
                </a:solidFill>
                <a:latin typeface="Arial"/>
                <a:cs typeface="Arial"/>
              </a:rPr>
              <a:t>to </a:t>
            </a:r>
            <a:r>
              <a:rPr sz="3000" spc="-150" dirty="0">
                <a:solidFill>
                  <a:srgbClr val="585858"/>
                </a:solidFill>
                <a:latin typeface="Arial"/>
                <a:cs typeface="Arial"/>
              </a:rPr>
              <a:t>see </a:t>
            </a:r>
            <a:r>
              <a:rPr sz="3000" spc="-145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3000" spc="-35" dirty="0">
                <a:solidFill>
                  <a:srgbClr val="585858"/>
                </a:solidFill>
                <a:latin typeface="Arial"/>
                <a:cs typeface="Arial"/>
              </a:rPr>
              <a:t>specific </a:t>
            </a:r>
            <a:r>
              <a:rPr sz="3000" spc="25" dirty="0">
                <a:solidFill>
                  <a:srgbClr val="585858"/>
                </a:solidFill>
                <a:latin typeface="Arial"/>
                <a:cs typeface="Arial"/>
              </a:rPr>
              <a:t>situation </a:t>
            </a:r>
            <a:r>
              <a:rPr sz="3000" spc="65" dirty="0">
                <a:solidFill>
                  <a:srgbClr val="585858"/>
                </a:solidFill>
                <a:latin typeface="Arial"/>
                <a:cs typeface="Arial"/>
              </a:rPr>
              <a:t>or  </a:t>
            </a:r>
            <a:r>
              <a:rPr sz="3000" spc="20" dirty="0">
                <a:solidFill>
                  <a:srgbClr val="585858"/>
                </a:solidFill>
                <a:latin typeface="Arial"/>
                <a:cs typeface="Arial"/>
              </a:rPr>
              <a:t>environment </a:t>
            </a:r>
            <a:r>
              <a:rPr sz="3000" spc="-185" dirty="0">
                <a:solidFill>
                  <a:srgbClr val="585858"/>
                </a:solidFill>
                <a:latin typeface="Arial"/>
                <a:cs typeface="Arial"/>
              </a:rPr>
              <a:t>as </a:t>
            </a:r>
            <a:r>
              <a:rPr sz="3000" spc="80" dirty="0">
                <a:solidFill>
                  <a:srgbClr val="585858"/>
                </a:solidFill>
                <a:latin typeface="Arial"/>
                <a:cs typeface="Arial"/>
              </a:rPr>
              <a:t>if </a:t>
            </a:r>
            <a:r>
              <a:rPr sz="3000" spc="15" dirty="0">
                <a:solidFill>
                  <a:srgbClr val="585858"/>
                </a:solidFill>
                <a:latin typeface="Arial"/>
                <a:cs typeface="Arial"/>
              </a:rPr>
              <a:t>they </a:t>
            </a:r>
            <a:r>
              <a:rPr sz="3000" spc="-40" dirty="0">
                <a:solidFill>
                  <a:srgbClr val="585858"/>
                </a:solidFill>
                <a:latin typeface="Arial"/>
                <a:cs typeface="Arial"/>
              </a:rPr>
              <a:t>were </a:t>
            </a:r>
            <a:r>
              <a:rPr sz="3000" spc="40" dirty="0">
                <a:solidFill>
                  <a:srgbClr val="585858"/>
                </a:solidFill>
                <a:latin typeface="Arial"/>
                <a:cs typeface="Arial"/>
              </a:rPr>
              <a:t>in </a:t>
            </a:r>
            <a:r>
              <a:rPr sz="300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3000" spc="10" dirty="0">
                <a:solidFill>
                  <a:srgbClr val="585858"/>
                </a:solidFill>
                <a:latin typeface="Arial"/>
                <a:cs typeface="Arial"/>
              </a:rPr>
              <a:t>shot  </a:t>
            </a:r>
            <a:r>
              <a:rPr sz="3000" spc="-60" dirty="0">
                <a:solidFill>
                  <a:srgbClr val="585858"/>
                </a:solidFill>
                <a:latin typeface="Arial"/>
                <a:cs typeface="Arial"/>
              </a:rPr>
              <a:t>themselves.</a:t>
            </a:r>
            <a:endParaRPr sz="30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1095"/>
              </a:spcBef>
            </a:pPr>
            <a:r>
              <a:rPr sz="2850" spc="-160" dirty="0">
                <a:solidFill>
                  <a:srgbClr val="2A1A00"/>
                </a:solidFill>
                <a:latin typeface="Arial"/>
                <a:cs typeface="Arial"/>
              </a:rPr>
              <a:t>– </a:t>
            </a:r>
            <a:r>
              <a:rPr sz="2850" spc="-200" dirty="0">
                <a:solidFill>
                  <a:srgbClr val="585858"/>
                </a:solidFill>
                <a:latin typeface="Arial"/>
                <a:cs typeface="Arial"/>
              </a:rPr>
              <a:t>See </a:t>
            </a:r>
            <a:r>
              <a:rPr sz="285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850" dirty="0">
                <a:solidFill>
                  <a:srgbClr val="585858"/>
                </a:solidFill>
                <a:latin typeface="Arial"/>
                <a:cs typeface="Arial"/>
              </a:rPr>
              <a:t>next </a:t>
            </a:r>
            <a:r>
              <a:rPr sz="2850" spc="-20" dirty="0">
                <a:solidFill>
                  <a:srgbClr val="585858"/>
                </a:solidFill>
                <a:latin typeface="Arial"/>
                <a:cs typeface="Arial"/>
              </a:rPr>
              <a:t>slide </a:t>
            </a:r>
            <a:r>
              <a:rPr sz="2850" spc="70" dirty="0">
                <a:solidFill>
                  <a:srgbClr val="585858"/>
                </a:solidFill>
                <a:latin typeface="Arial"/>
                <a:cs typeface="Arial"/>
              </a:rPr>
              <a:t>for</a:t>
            </a:r>
            <a:r>
              <a:rPr sz="2850" spc="-25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850" spc="-55" dirty="0">
                <a:solidFill>
                  <a:srgbClr val="585858"/>
                </a:solidFill>
                <a:latin typeface="Arial"/>
                <a:cs typeface="Arial"/>
              </a:rPr>
              <a:t>examples</a:t>
            </a:r>
            <a:endParaRPr sz="285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7524" y="790193"/>
            <a:ext cx="5232400" cy="5524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450" spc="125" dirty="0"/>
              <a:t>POINT </a:t>
            </a:r>
            <a:r>
              <a:rPr sz="3450" spc="75" dirty="0"/>
              <a:t>OF </a:t>
            </a:r>
            <a:r>
              <a:rPr sz="3450" spc="120" dirty="0"/>
              <a:t>VIEW (POV)</a:t>
            </a:r>
            <a:r>
              <a:rPr sz="3450" spc="715" dirty="0"/>
              <a:t> </a:t>
            </a:r>
            <a:r>
              <a:rPr sz="3450" spc="125" dirty="0"/>
              <a:t>SHOTS</a:t>
            </a:r>
            <a:endParaRPr sz="3450"/>
          </a:p>
        </p:txBody>
      </p:sp>
      <p:sp>
        <p:nvSpPr>
          <p:cNvPr id="3" name="object 3"/>
          <p:cNvSpPr/>
          <p:nvPr/>
        </p:nvSpPr>
        <p:spPr>
          <a:xfrm>
            <a:off x="938783" y="1882139"/>
            <a:ext cx="3724655" cy="2328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544567" y="1613916"/>
            <a:ext cx="4027932" cy="26807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61388" y="3928871"/>
            <a:ext cx="4596384" cy="18684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5403" y="772109"/>
            <a:ext cx="6102985" cy="5530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450" spc="140" dirty="0"/>
              <a:t>OVER-THE-SHOULDER </a:t>
            </a:r>
            <a:r>
              <a:rPr sz="3450" spc="130" dirty="0"/>
              <a:t>(OTS)</a:t>
            </a:r>
            <a:r>
              <a:rPr sz="3450" spc="315" dirty="0"/>
              <a:t> </a:t>
            </a:r>
            <a:r>
              <a:rPr sz="3450" spc="114" dirty="0"/>
              <a:t>SHOT</a:t>
            </a:r>
            <a:endParaRPr sz="3450"/>
          </a:p>
        </p:txBody>
      </p:sp>
      <p:sp>
        <p:nvSpPr>
          <p:cNvPr id="3" name="object 3"/>
          <p:cNvSpPr txBox="1"/>
          <p:nvPr/>
        </p:nvSpPr>
        <p:spPr>
          <a:xfrm>
            <a:off x="664260" y="1692655"/>
            <a:ext cx="8117840" cy="4101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10000"/>
              </a:lnSpc>
              <a:spcBef>
                <a:spcPts val="100"/>
              </a:spcBef>
              <a:buClr>
                <a:srgbClr val="2A1A00"/>
              </a:buClr>
              <a:buChar char="•"/>
              <a:tabLst>
                <a:tab pos="241300" algn="l"/>
              </a:tabLst>
            </a:pPr>
            <a:r>
              <a:rPr sz="3000" spc="-40" dirty="0">
                <a:solidFill>
                  <a:srgbClr val="585858"/>
                </a:solidFill>
                <a:latin typeface="Arial"/>
                <a:cs typeface="Arial"/>
              </a:rPr>
              <a:t>Again, </a:t>
            </a:r>
            <a:r>
              <a:rPr sz="3000" spc="-60" dirty="0">
                <a:solidFill>
                  <a:srgbClr val="585858"/>
                </a:solidFill>
                <a:latin typeface="Arial"/>
                <a:cs typeface="Arial"/>
              </a:rPr>
              <a:t>an </a:t>
            </a:r>
            <a:r>
              <a:rPr sz="3000" spc="-20" dirty="0">
                <a:solidFill>
                  <a:srgbClr val="585858"/>
                </a:solidFill>
                <a:latin typeface="Arial"/>
                <a:cs typeface="Arial"/>
              </a:rPr>
              <a:t>Over-The-Shoulder </a:t>
            </a:r>
            <a:r>
              <a:rPr sz="3000" spc="-190" dirty="0">
                <a:solidFill>
                  <a:srgbClr val="585858"/>
                </a:solidFill>
                <a:latin typeface="Arial"/>
                <a:cs typeface="Arial"/>
              </a:rPr>
              <a:t>(OTS) </a:t>
            </a:r>
            <a:r>
              <a:rPr sz="3000" spc="-35" dirty="0">
                <a:solidFill>
                  <a:srgbClr val="585858"/>
                </a:solidFill>
                <a:latin typeface="Arial"/>
                <a:cs typeface="Arial"/>
              </a:rPr>
              <a:t>Shot </a:t>
            </a:r>
            <a:r>
              <a:rPr sz="3000" spc="-90" dirty="0">
                <a:solidFill>
                  <a:srgbClr val="585858"/>
                </a:solidFill>
                <a:latin typeface="Arial"/>
                <a:cs typeface="Arial"/>
              </a:rPr>
              <a:t>is </a:t>
            </a:r>
            <a:r>
              <a:rPr sz="3000" spc="5" dirty="0">
                <a:solidFill>
                  <a:srgbClr val="585858"/>
                </a:solidFill>
                <a:latin typeface="Arial"/>
                <a:cs typeface="Arial"/>
              </a:rPr>
              <a:t>just  </a:t>
            </a:r>
            <a:r>
              <a:rPr sz="3000" spc="15" dirty="0">
                <a:solidFill>
                  <a:srgbClr val="585858"/>
                </a:solidFill>
                <a:latin typeface="Arial"/>
                <a:cs typeface="Arial"/>
              </a:rPr>
              <a:t>what </a:t>
            </a:r>
            <a:r>
              <a:rPr sz="3000" spc="114" dirty="0">
                <a:solidFill>
                  <a:srgbClr val="585858"/>
                </a:solidFill>
                <a:latin typeface="Arial"/>
                <a:cs typeface="Arial"/>
              </a:rPr>
              <a:t>it </a:t>
            </a:r>
            <a:r>
              <a:rPr sz="3000" spc="-45" dirty="0">
                <a:solidFill>
                  <a:srgbClr val="585858"/>
                </a:solidFill>
                <a:latin typeface="Arial"/>
                <a:cs typeface="Arial"/>
              </a:rPr>
              <a:t>sounds </a:t>
            </a:r>
            <a:r>
              <a:rPr sz="3000" dirty="0">
                <a:solidFill>
                  <a:srgbClr val="585858"/>
                </a:solidFill>
                <a:latin typeface="Arial"/>
                <a:cs typeface="Arial"/>
              </a:rPr>
              <a:t>like </a:t>
            </a:r>
            <a:r>
              <a:rPr sz="3000" spc="-170" dirty="0">
                <a:solidFill>
                  <a:srgbClr val="585858"/>
                </a:solidFill>
                <a:latin typeface="Arial"/>
                <a:cs typeface="Arial"/>
              </a:rPr>
              <a:t>– </a:t>
            </a:r>
            <a:r>
              <a:rPr sz="3000" spc="5" dirty="0">
                <a:solidFill>
                  <a:srgbClr val="585858"/>
                </a:solidFill>
                <a:latin typeface="Arial"/>
                <a:cs typeface="Arial"/>
              </a:rPr>
              <a:t>it’s </a:t>
            </a:r>
            <a:r>
              <a:rPr sz="300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3000" spc="30" dirty="0">
                <a:solidFill>
                  <a:srgbClr val="585858"/>
                </a:solidFill>
                <a:latin typeface="Arial"/>
                <a:cs typeface="Arial"/>
              </a:rPr>
              <a:t>type </a:t>
            </a:r>
            <a:r>
              <a:rPr sz="3000" spc="90" dirty="0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sz="3000" spc="10" dirty="0">
                <a:solidFill>
                  <a:srgbClr val="585858"/>
                </a:solidFill>
                <a:latin typeface="Arial"/>
                <a:cs typeface="Arial"/>
              </a:rPr>
              <a:t>shot </a:t>
            </a:r>
            <a:r>
              <a:rPr sz="3000" spc="60" dirty="0">
                <a:solidFill>
                  <a:srgbClr val="585858"/>
                </a:solidFill>
                <a:latin typeface="Arial"/>
                <a:cs typeface="Arial"/>
              </a:rPr>
              <a:t>that  </a:t>
            </a:r>
            <a:r>
              <a:rPr sz="3000" spc="-85" dirty="0">
                <a:solidFill>
                  <a:srgbClr val="585858"/>
                </a:solidFill>
                <a:latin typeface="Arial"/>
                <a:cs typeface="Arial"/>
              </a:rPr>
              <a:t>makes </a:t>
            </a:r>
            <a:r>
              <a:rPr sz="300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3000" spc="-30" dirty="0">
                <a:solidFill>
                  <a:srgbClr val="585858"/>
                </a:solidFill>
                <a:latin typeface="Arial"/>
                <a:cs typeface="Arial"/>
              </a:rPr>
              <a:t>viewer </a:t>
            </a:r>
            <a:r>
              <a:rPr sz="3000" spc="55" dirty="0">
                <a:solidFill>
                  <a:srgbClr val="585858"/>
                </a:solidFill>
                <a:latin typeface="Arial"/>
                <a:cs typeface="Arial"/>
              </a:rPr>
              <a:t>think </a:t>
            </a:r>
            <a:r>
              <a:rPr sz="3000" spc="60" dirty="0">
                <a:solidFill>
                  <a:srgbClr val="585858"/>
                </a:solidFill>
                <a:latin typeface="Arial"/>
                <a:cs typeface="Arial"/>
              </a:rPr>
              <a:t>that </a:t>
            </a:r>
            <a:r>
              <a:rPr sz="3000" spc="15" dirty="0">
                <a:solidFill>
                  <a:srgbClr val="585858"/>
                </a:solidFill>
                <a:latin typeface="Arial"/>
                <a:cs typeface="Arial"/>
              </a:rPr>
              <a:t>they </a:t>
            </a:r>
            <a:r>
              <a:rPr sz="3000" spc="-70" dirty="0">
                <a:solidFill>
                  <a:srgbClr val="585858"/>
                </a:solidFill>
                <a:latin typeface="Arial"/>
                <a:cs typeface="Arial"/>
              </a:rPr>
              <a:t>are </a:t>
            </a:r>
            <a:r>
              <a:rPr sz="3000" spc="10" dirty="0">
                <a:solidFill>
                  <a:srgbClr val="585858"/>
                </a:solidFill>
                <a:latin typeface="Arial"/>
                <a:cs typeface="Arial"/>
              </a:rPr>
              <a:t>there </a:t>
            </a:r>
            <a:r>
              <a:rPr sz="3000" spc="95" dirty="0">
                <a:solidFill>
                  <a:srgbClr val="585858"/>
                </a:solidFill>
                <a:latin typeface="Arial"/>
                <a:cs typeface="Arial"/>
              </a:rPr>
              <a:t>but  </a:t>
            </a:r>
            <a:r>
              <a:rPr sz="3000" spc="50" dirty="0">
                <a:solidFill>
                  <a:srgbClr val="585858"/>
                </a:solidFill>
                <a:latin typeface="Arial"/>
                <a:cs typeface="Arial"/>
              </a:rPr>
              <a:t>looking </a:t>
            </a:r>
            <a:r>
              <a:rPr sz="3000" spc="-10" dirty="0">
                <a:solidFill>
                  <a:srgbClr val="585858"/>
                </a:solidFill>
                <a:latin typeface="Arial"/>
                <a:cs typeface="Arial"/>
              </a:rPr>
              <a:t>over </a:t>
            </a:r>
            <a:r>
              <a:rPr sz="300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3000" spc="-5" dirty="0">
                <a:solidFill>
                  <a:srgbClr val="585858"/>
                </a:solidFill>
                <a:latin typeface="Arial"/>
                <a:cs typeface="Arial"/>
              </a:rPr>
              <a:t>shoulder </a:t>
            </a:r>
            <a:r>
              <a:rPr sz="3000" spc="95" dirty="0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sz="3000" spc="-145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3000" spc="-55" dirty="0">
                <a:solidFill>
                  <a:srgbClr val="585858"/>
                </a:solidFill>
                <a:latin typeface="Arial"/>
                <a:cs typeface="Arial"/>
              </a:rPr>
              <a:t>character;  </a:t>
            </a:r>
            <a:r>
              <a:rPr sz="3000" spc="-20" dirty="0">
                <a:solidFill>
                  <a:srgbClr val="585858"/>
                </a:solidFill>
                <a:latin typeface="Arial"/>
                <a:cs typeface="Arial"/>
              </a:rPr>
              <a:t>instead </a:t>
            </a:r>
            <a:r>
              <a:rPr sz="3000" spc="95" dirty="0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sz="3000" spc="20" dirty="0">
                <a:solidFill>
                  <a:srgbClr val="585858"/>
                </a:solidFill>
                <a:latin typeface="Arial"/>
                <a:cs typeface="Arial"/>
              </a:rPr>
              <a:t>feeling </a:t>
            </a:r>
            <a:r>
              <a:rPr sz="3000" dirty="0">
                <a:solidFill>
                  <a:srgbClr val="585858"/>
                </a:solidFill>
                <a:latin typeface="Arial"/>
                <a:cs typeface="Arial"/>
              </a:rPr>
              <a:t>like </a:t>
            </a:r>
            <a:r>
              <a:rPr sz="3000" spc="-105" dirty="0">
                <a:solidFill>
                  <a:srgbClr val="585858"/>
                </a:solidFill>
                <a:latin typeface="Arial"/>
                <a:cs typeface="Arial"/>
              </a:rPr>
              <a:t>she </a:t>
            </a:r>
            <a:r>
              <a:rPr sz="3000" spc="-225" dirty="0">
                <a:solidFill>
                  <a:srgbClr val="585858"/>
                </a:solidFill>
                <a:latin typeface="Arial"/>
                <a:cs typeface="Arial"/>
              </a:rPr>
              <a:t>IS </a:t>
            </a:r>
            <a:r>
              <a:rPr sz="300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3000" spc="-55" dirty="0">
                <a:solidFill>
                  <a:srgbClr val="585858"/>
                </a:solidFill>
                <a:latin typeface="Arial"/>
                <a:cs typeface="Arial"/>
              </a:rPr>
              <a:t>character, </a:t>
            </a:r>
            <a:r>
              <a:rPr sz="3000" spc="114" dirty="0">
                <a:solidFill>
                  <a:srgbClr val="585858"/>
                </a:solidFill>
                <a:latin typeface="Arial"/>
                <a:cs typeface="Arial"/>
              </a:rPr>
              <a:t>it  </a:t>
            </a:r>
            <a:r>
              <a:rPr sz="3000" spc="-85" dirty="0">
                <a:solidFill>
                  <a:srgbClr val="585858"/>
                </a:solidFill>
                <a:latin typeface="Arial"/>
                <a:cs typeface="Arial"/>
              </a:rPr>
              <a:t>makes </a:t>
            </a:r>
            <a:r>
              <a:rPr sz="3000" spc="-145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3000" spc="-25" dirty="0">
                <a:solidFill>
                  <a:srgbClr val="585858"/>
                </a:solidFill>
                <a:latin typeface="Arial"/>
                <a:cs typeface="Arial"/>
              </a:rPr>
              <a:t>viewer </a:t>
            </a:r>
            <a:r>
              <a:rPr sz="3000" spc="-10" dirty="0">
                <a:solidFill>
                  <a:srgbClr val="585858"/>
                </a:solidFill>
                <a:latin typeface="Arial"/>
                <a:cs typeface="Arial"/>
              </a:rPr>
              <a:t>feel </a:t>
            </a:r>
            <a:r>
              <a:rPr sz="3000" spc="-105" dirty="0">
                <a:solidFill>
                  <a:srgbClr val="585858"/>
                </a:solidFill>
                <a:latin typeface="Arial"/>
                <a:cs typeface="Arial"/>
              </a:rPr>
              <a:t>she </a:t>
            </a:r>
            <a:r>
              <a:rPr sz="3000" spc="-90" dirty="0">
                <a:solidFill>
                  <a:srgbClr val="585858"/>
                </a:solidFill>
                <a:latin typeface="Arial"/>
                <a:cs typeface="Arial"/>
              </a:rPr>
              <a:t>is </a:t>
            </a:r>
            <a:r>
              <a:rPr sz="3000" spc="10" dirty="0">
                <a:solidFill>
                  <a:srgbClr val="585858"/>
                </a:solidFill>
                <a:latin typeface="Arial"/>
                <a:cs typeface="Arial"/>
              </a:rPr>
              <a:t>there </a:t>
            </a:r>
            <a:r>
              <a:rPr sz="3000" spc="-10" dirty="0">
                <a:solidFill>
                  <a:srgbClr val="585858"/>
                </a:solidFill>
                <a:latin typeface="Arial"/>
                <a:cs typeface="Arial"/>
              </a:rPr>
              <a:t>and </a:t>
            </a:r>
            <a:r>
              <a:rPr sz="3000" spc="15" dirty="0">
                <a:solidFill>
                  <a:srgbClr val="585858"/>
                </a:solidFill>
                <a:latin typeface="Arial"/>
                <a:cs typeface="Arial"/>
              </a:rPr>
              <a:t>watching  </a:t>
            </a:r>
            <a:r>
              <a:rPr sz="3000" spc="-185" dirty="0">
                <a:solidFill>
                  <a:srgbClr val="585858"/>
                </a:solidFill>
                <a:latin typeface="Arial"/>
                <a:cs typeface="Arial"/>
              </a:rPr>
              <a:t>as </a:t>
            </a:r>
            <a:r>
              <a:rPr sz="3000" spc="-145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3000" spc="-10" dirty="0">
                <a:solidFill>
                  <a:srgbClr val="585858"/>
                </a:solidFill>
                <a:latin typeface="Arial"/>
                <a:cs typeface="Arial"/>
              </a:rPr>
              <a:t>voyeur </a:t>
            </a:r>
            <a:r>
              <a:rPr sz="3000" spc="100" dirty="0">
                <a:solidFill>
                  <a:srgbClr val="585858"/>
                </a:solidFill>
                <a:latin typeface="Arial"/>
                <a:cs typeface="Arial"/>
              </a:rPr>
              <a:t>but </a:t>
            </a:r>
            <a:r>
              <a:rPr sz="3000" spc="95" dirty="0">
                <a:solidFill>
                  <a:srgbClr val="585858"/>
                </a:solidFill>
                <a:latin typeface="Arial"/>
                <a:cs typeface="Arial"/>
              </a:rPr>
              <a:t>not </a:t>
            </a:r>
            <a:r>
              <a:rPr sz="3000" spc="20" dirty="0">
                <a:solidFill>
                  <a:srgbClr val="585858"/>
                </a:solidFill>
                <a:latin typeface="Arial"/>
                <a:cs typeface="Arial"/>
              </a:rPr>
              <a:t>directly</a:t>
            </a:r>
            <a:r>
              <a:rPr sz="3000" spc="6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3000" spc="-15" dirty="0">
                <a:solidFill>
                  <a:srgbClr val="585858"/>
                </a:solidFill>
                <a:latin typeface="Arial"/>
                <a:cs typeface="Arial"/>
              </a:rPr>
              <a:t>involved.</a:t>
            </a:r>
            <a:endParaRPr sz="3000" dirty="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1125"/>
              </a:spcBef>
            </a:pPr>
            <a:r>
              <a:rPr sz="2700" spc="-155" dirty="0">
                <a:solidFill>
                  <a:srgbClr val="2A1A00"/>
                </a:solidFill>
                <a:latin typeface="Arial"/>
                <a:cs typeface="Arial"/>
              </a:rPr>
              <a:t>– </a:t>
            </a:r>
            <a:r>
              <a:rPr sz="2700" spc="-185" dirty="0">
                <a:solidFill>
                  <a:srgbClr val="585858"/>
                </a:solidFill>
                <a:latin typeface="Arial"/>
                <a:cs typeface="Arial"/>
              </a:rPr>
              <a:t>See </a:t>
            </a:r>
            <a:r>
              <a:rPr sz="2700" spc="2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700" spc="-5" dirty="0">
                <a:solidFill>
                  <a:srgbClr val="585858"/>
                </a:solidFill>
                <a:latin typeface="Arial"/>
                <a:cs typeface="Arial"/>
              </a:rPr>
              <a:t>next </a:t>
            </a:r>
            <a:r>
              <a:rPr sz="2700" spc="-25" dirty="0">
                <a:solidFill>
                  <a:srgbClr val="585858"/>
                </a:solidFill>
                <a:latin typeface="Arial"/>
                <a:cs typeface="Arial"/>
              </a:rPr>
              <a:t>slide </a:t>
            </a:r>
            <a:r>
              <a:rPr sz="2700" spc="70" dirty="0">
                <a:solidFill>
                  <a:srgbClr val="585858"/>
                </a:solidFill>
                <a:latin typeface="Arial"/>
                <a:cs typeface="Arial"/>
              </a:rPr>
              <a:t>for</a:t>
            </a:r>
            <a:r>
              <a:rPr sz="2700" spc="-5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700" spc="-55" dirty="0">
                <a:solidFill>
                  <a:srgbClr val="585858"/>
                </a:solidFill>
                <a:latin typeface="Arial"/>
                <a:cs typeface="Arial"/>
              </a:rPr>
              <a:t>examples</a:t>
            </a:r>
            <a:endParaRPr sz="27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7524" y="626109"/>
            <a:ext cx="6350000" cy="5524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450" spc="140" dirty="0"/>
              <a:t>OVER-THE-SHOULDER </a:t>
            </a:r>
            <a:r>
              <a:rPr sz="3450" spc="125" dirty="0"/>
              <a:t>(OTS)</a:t>
            </a:r>
            <a:r>
              <a:rPr sz="3450" spc="360" dirty="0"/>
              <a:t> </a:t>
            </a:r>
            <a:r>
              <a:rPr sz="3450" spc="120" dirty="0"/>
              <a:t>SHOTS</a:t>
            </a:r>
            <a:endParaRPr sz="3450"/>
          </a:p>
        </p:txBody>
      </p:sp>
      <p:sp>
        <p:nvSpPr>
          <p:cNvPr id="3" name="object 3"/>
          <p:cNvSpPr/>
          <p:nvPr/>
        </p:nvSpPr>
        <p:spPr>
          <a:xfrm>
            <a:off x="938783" y="3901440"/>
            <a:ext cx="4689348" cy="19949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38783" y="1909572"/>
            <a:ext cx="4689348" cy="19552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160264" y="2900172"/>
            <a:ext cx="3573780" cy="200253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5403" y="641096"/>
            <a:ext cx="322262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00" dirty="0"/>
              <a:t>SHOT</a:t>
            </a:r>
            <a:r>
              <a:rPr spc="225" dirty="0"/>
              <a:t> </a:t>
            </a:r>
            <a:r>
              <a:rPr spc="110" dirty="0"/>
              <a:t>ANGLES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6031" y="1516379"/>
            <a:ext cx="8216900" cy="5056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10000"/>
              </a:lnSpc>
              <a:spcBef>
                <a:spcPts val="100"/>
              </a:spcBef>
              <a:buClr>
                <a:srgbClr val="2A1A00"/>
              </a:buClr>
              <a:buChar char="•"/>
              <a:tabLst>
                <a:tab pos="241300" algn="l"/>
              </a:tabLst>
            </a:pPr>
            <a:r>
              <a:rPr sz="3000" spc="-75" dirty="0">
                <a:solidFill>
                  <a:srgbClr val="585858"/>
                </a:solidFill>
                <a:latin typeface="Arial"/>
                <a:cs typeface="Arial"/>
              </a:rPr>
              <a:t>Shots </a:t>
            </a:r>
            <a:r>
              <a:rPr sz="3000" spc="-80" dirty="0">
                <a:solidFill>
                  <a:srgbClr val="585858"/>
                </a:solidFill>
                <a:latin typeface="Arial"/>
                <a:cs typeface="Arial"/>
              </a:rPr>
              <a:t>can </a:t>
            </a:r>
            <a:r>
              <a:rPr sz="3000" spc="-55" dirty="0">
                <a:solidFill>
                  <a:srgbClr val="585858"/>
                </a:solidFill>
                <a:latin typeface="Arial"/>
                <a:cs typeface="Arial"/>
              </a:rPr>
              <a:t>also </a:t>
            </a:r>
            <a:r>
              <a:rPr sz="3000" spc="-5" dirty="0">
                <a:solidFill>
                  <a:srgbClr val="585858"/>
                </a:solidFill>
                <a:latin typeface="Arial"/>
                <a:cs typeface="Arial"/>
              </a:rPr>
              <a:t>be </a:t>
            </a:r>
            <a:r>
              <a:rPr sz="3000" spc="-10" dirty="0">
                <a:solidFill>
                  <a:srgbClr val="585858"/>
                </a:solidFill>
                <a:latin typeface="Arial"/>
                <a:cs typeface="Arial"/>
              </a:rPr>
              <a:t>taken </a:t>
            </a:r>
            <a:r>
              <a:rPr sz="3000" spc="65" dirty="0">
                <a:solidFill>
                  <a:srgbClr val="585858"/>
                </a:solidFill>
                <a:latin typeface="Arial"/>
                <a:cs typeface="Arial"/>
              </a:rPr>
              <a:t>with </a:t>
            </a:r>
            <a:r>
              <a:rPr sz="300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3000" spc="-65" dirty="0">
                <a:solidFill>
                  <a:srgbClr val="585858"/>
                </a:solidFill>
                <a:latin typeface="Arial"/>
                <a:cs typeface="Arial"/>
              </a:rPr>
              <a:t>camera </a:t>
            </a:r>
            <a:r>
              <a:rPr sz="3000" spc="20" dirty="0">
                <a:solidFill>
                  <a:srgbClr val="585858"/>
                </a:solidFill>
                <a:latin typeface="Arial"/>
                <a:cs typeface="Arial"/>
              </a:rPr>
              <a:t>at  </a:t>
            </a:r>
            <a:r>
              <a:rPr sz="3000" spc="45" dirty="0">
                <a:solidFill>
                  <a:srgbClr val="585858"/>
                </a:solidFill>
                <a:latin typeface="Arial"/>
                <a:cs typeface="Arial"/>
              </a:rPr>
              <a:t>different </a:t>
            </a:r>
            <a:r>
              <a:rPr sz="3000" spc="50" dirty="0">
                <a:solidFill>
                  <a:srgbClr val="585858"/>
                </a:solidFill>
                <a:latin typeface="Arial"/>
                <a:cs typeface="Arial"/>
              </a:rPr>
              <a:t>tilts/heights </a:t>
            </a:r>
            <a:r>
              <a:rPr sz="3000" dirty="0">
                <a:solidFill>
                  <a:srgbClr val="585858"/>
                </a:solidFill>
                <a:latin typeface="Arial"/>
                <a:cs typeface="Arial"/>
              </a:rPr>
              <a:t>which </a:t>
            </a:r>
            <a:r>
              <a:rPr sz="3000" spc="-5" dirty="0">
                <a:solidFill>
                  <a:srgbClr val="585858"/>
                </a:solidFill>
                <a:latin typeface="Arial"/>
                <a:cs typeface="Arial"/>
              </a:rPr>
              <a:t>result </a:t>
            </a:r>
            <a:r>
              <a:rPr sz="3000" spc="40" dirty="0">
                <a:solidFill>
                  <a:srgbClr val="585858"/>
                </a:solidFill>
                <a:latin typeface="Arial"/>
                <a:cs typeface="Arial"/>
              </a:rPr>
              <a:t>in </a:t>
            </a:r>
            <a:r>
              <a:rPr sz="3000" spc="-30" dirty="0">
                <a:solidFill>
                  <a:srgbClr val="585858"/>
                </a:solidFill>
                <a:latin typeface="Arial"/>
                <a:cs typeface="Arial"/>
              </a:rPr>
              <a:t>various  </a:t>
            </a:r>
            <a:r>
              <a:rPr sz="3000" spc="-235" dirty="0">
                <a:solidFill>
                  <a:srgbClr val="585858"/>
                </a:solidFill>
                <a:latin typeface="Arial"/>
                <a:cs typeface="Arial"/>
              </a:rPr>
              <a:t>ANGLES; </a:t>
            </a:r>
            <a:r>
              <a:rPr sz="3000" spc="-60" dirty="0">
                <a:solidFill>
                  <a:srgbClr val="585858"/>
                </a:solidFill>
                <a:latin typeface="Arial"/>
                <a:cs typeface="Arial"/>
              </a:rPr>
              <a:t>any </a:t>
            </a:r>
            <a:r>
              <a:rPr sz="3000" spc="95" dirty="0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sz="300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3000" spc="-35" dirty="0">
                <a:solidFill>
                  <a:srgbClr val="585858"/>
                </a:solidFill>
                <a:latin typeface="Arial"/>
                <a:cs typeface="Arial"/>
              </a:rPr>
              <a:t>shots </a:t>
            </a:r>
            <a:r>
              <a:rPr sz="3000" spc="-50" dirty="0">
                <a:solidFill>
                  <a:srgbClr val="585858"/>
                </a:solidFill>
                <a:latin typeface="Arial"/>
                <a:cs typeface="Arial"/>
              </a:rPr>
              <a:t>we’ve </a:t>
            </a:r>
            <a:r>
              <a:rPr sz="3000" spc="-35" dirty="0">
                <a:solidFill>
                  <a:srgbClr val="585858"/>
                </a:solidFill>
                <a:latin typeface="Arial"/>
                <a:cs typeface="Arial"/>
              </a:rPr>
              <a:t>already  </a:t>
            </a:r>
            <a:r>
              <a:rPr sz="3000" spc="-70" dirty="0">
                <a:solidFill>
                  <a:srgbClr val="585858"/>
                </a:solidFill>
                <a:latin typeface="Arial"/>
                <a:cs typeface="Arial"/>
              </a:rPr>
              <a:t>discussed </a:t>
            </a:r>
            <a:r>
              <a:rPr sz="3000" spc="-80" dirty="0">
                <a:solidFill>
                  <a:srgbClr val="585858"/>
                </a:solidFill>
                <a:latin typeface="Arial"/>
                <a:cs typeface="Arial"/>
              </a:rPr>
              <a:t>can </a:t>
            </a:r>
            <a:r>
              <a:rPr sz="3000" spc="-5" dirty="0">
                <a:solidFill>
                  <a:srgbClr val="585858"/>
                </a:solidFill>
                <a:latin typeface="Arial"/>
                <a:cs typeface="Arial"/>
              </a:rPr>
              <a:t>be </a:t>
            </a:r>
            <a:r>
              <a:rPr sz="3000" spc="-10" dirty="0">
                <a:solidFill>
                  <a:srgbClr val="585858"/>
                </a:solidFill>
                <a:latin typeface="Arial"/>
                <a:cs typeface="Arial"/>
              </a:rPr>
              <a:t>taken </a:t>
            </a:r>
            <a:r>
              <a:rPr sz="3000" spc="80" dirty="0">
                <a:solidFill>
                  <a:srgbClr val="585858"/>
                </a:solidFill>
                <a:latin typeface="Arial"/>
                <a:cs typeface="Arial"/>
              </a:rPr>
              <a:t>from </a:t>
            </a:r>
            <a:r>
              <a:rPr sz="3000" spc="45" dirty="0">
                <a:solidFill>
                  <a:srgbClr val="585858"/>
                </a:solidFill>
                <a:latin typeface="Arial"/>
                <a:cs typeface="Arial"/>
              </a:rPr>
              <a:t>different </a:t>
            </a:r>
            <a:r>
              <a:rPr sz="3000" spc="-50" dirty="0">
                <a:solidFill>
                  <a:srgbClr val="585858"/>
                </a:solidFill>
                <a:latin typeface="Arial"/>
                <a:cs typeface="Arial"/>
              </a:rPr>
              <a:t>angles </a:t>
            </a:r>
            <a:r>
              <a:rPr sz="3000" spc="135" dirty="0">
                <a:solidFill>
                  <a:srgbClr val="585858"/>
                </a:solidFill>
                <a:latin typeface="Arial"/>
                <a:cs typeface="Arial"/>
              </a:rPr>
              <a:t>to  </a:t>
            </a:r>
            <a:r>
              <a:rPr sz="3000" spc="60" dirty="0">
                <a:solidFill>
                  <a:srgbClr val="585858"/>
                </a:solidFill>
                <a:latin typeface="Arial"/>
                <a:cs typeface="Arial"/>
              </a:rPr>
              <a:t>get </a:t>
            </a:r>
            <a:r>
              <a:rPr sz="3000" spc="45" dirty="0">
                <a:solidFill>
                  <a:srgbClr val="585858"/>
                </a:solidFill>
                <a:latin typeface="Arial"/>
                <a:cs typeface="Arial"/>
              </a:rPr>
              <a:t>different </a:t>
            </a:r>
            <a:r>
              <a:rPr sz="3000" spc="-25" dirty="0">
                <a:solidFill>
                  <a:srgbClr val="585858"/>
                </a:solidFill>
                <a:latin typeface="Arial"/>
                <a:cs typeface="Arial"/>
              </a:rPr>
              <a:t>effects </a:t>
            </a:r>
            <a:r>
              <a:rPr sz="3000" spc="-170" dirty="0">
                <a:solidFill>
                  <a:srgbClr val="585858"/>
                </a:solidFill>
                <a:latin typeface="Arial"/>
                <a:cs typeface="Arial"/>
              </a:rPr>
              <a:t>– </a:t>
            </a:r>
            <a:r>
              <a:rPr sz="3000" spc="55" dirty="0">
                <a:solidFill>
                  <a:srgbClr val="585858"/>
                </a:solidFill>
                <a:latin typeface="Arial"/>
                <a:cs typeface="Arial"/>
              </a:rPr>
              <a:t>think </a:t>
            </a:r>
            <a:r>
              <a:rPr sz="3000" spc="95" dirty="0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sz="3000" spc="45" dirty="0">
                <a:solidFill>
                  <a:srgbClr val="585858"/>
                </a:solidFill>
                <a:latin typeface="Arial"/>
                <a:cs typeface="Arial"/>
              </a:rPr>
              <a:t>them </a:t>
            </a:r>
            <a:r>
              <a:rPr sz="3000" spc="-185" dirty="0">
                <a:solidFill>
                  <a:srgbClr val="585858"/>
                </a:solidFill>
                <a:latin typeface="Arial"/>
                <a:cs typeface="Arial"/>
              </a:rPr>
              <a:t>as </a:t>
            </a:r>
            <a:r>
              <a:rPr sz="3000" spc="-50" dirty="0">
                <a:solidFill>
                  <a:srgbClr val="585858"/>
                </a:solidFill>
                <a:latin typeface="Arial"/>
                <a:cs typeface="Arial"/>
              </a:rPr>
              <a:t>HOW  </a:t>
            </a:r>
            <a:r>
              <a:rPr sz="300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3000" spc="-65" dirty="0">
                <a:solidFill>
                  <a:srgbClr val="585858"/>
                </a:solidFill>
                <a:latin typeface="Arial"/>
                <a:cs typeface="Arial"/>
              </a:rPr>
              <a:t>camera </a:t>
            </a:r>
            <a:r>
              <a:rPr sz="3000" spc="-90" dirty="0">
                <a:solidFill>
                  <a:srgbClr val="585858"/>
                </a:solidFill>
                <a:latin typeface="Arial"/>
                <a:cs typeface="Arial"/>
              </a:rPr>
              <a:t>is </a:t>
            </a:r>
            <a:r>
              <a:rPr sz="3000" spc="-245" dirty="0">
                <a:solidFill>
                  <a:srgbClr val="585858"/>
                </a:solidFill>
                <a:latin typeface="Arial"/>
                <a:cs typeface="Arial"/>
              </a:rPr>
              <a:t>PHYSICALLY </a:t>
            </a:r>
            <a:r>
              <a:rPr sz="3000" spc="-229" dirty="0">
                <a:solidFill>
                  <a:srgbClr val="585858"/>
                </a:solidFill>
                <a:latin typeface="Arial"/>
                <a:cs typeface="Arial"/>
              </a:rPr>
              <a:t>TILTED </a:t>
            </a:r>
            <a:r>
              <a:rPr sz="3000" spc="20" dirty="0">
                <a:solidFill>
                  <a:srgbClr val="585858"/>
                </a:solidFill>
                <a:latin typeface="Arial"/>
                <a:cs typeface="Arial"/>
              </a:rPr>
              <a:t>IN </a:t>
            </a:r>
            <a:r>
              <a:rPr sz="3000" spc="-265" dirty="0">
                <a:solidFill>
                  <a:srgbClr val="585858"/>
                </a:solidFill>
                <a:latin typeface="Arial"/>
                <a:cs typeface="Arial"/>
              </a:rPr>
              <a:t>THE  </a:t>
            </a:r>
            <a:r>
              <a:rPr sz="3000" spc="-200" dirty="0">
                <a:solidFill>
                  <a:srgbClr val="585858"/>
                </a:solidFill>
                <a:latin typeface="Arial"/>
                <a:cs typeface="Arial"/>
              </a:rPr>
              <a:t>SHOT. </a:t>
            </a:r>
            <a:r>
              <a:rPr sz="3000" spc="-165" dirty="0">
                <a:solidFill>
                  <a:srgbClr val="585858"/>
                </a:solidFill>
                <a:latin typeface="Arial"/>
                <a:cs typeface="Arial"/>
              </a:rPr>
              <a:t>So </a:t>
            </a:r>
            <a:r>
              <a:rPr sz="3000" spc="5" dirty="0">
                <a:solidFill>
                  <a:srgbClr val="585858"/>
                </a:solidFill>
                <a:latin typeface="Arial"/>
                <a:cs typeface="Arial"/>
              </a:rPr>
              <a:t>imagine </a:t>
            </a:r>
            <a:r>
              <a:rPr sz="3000" spc="60" dirty="0">
                <a:solidFill>
                  <a:srgbClr val="585858"/>
                </a:solidFill>
                <a:latin typeface="Arial"/>
                <a:cs typeface="Arial"/>
              </a:rPr>
              <a:t>that </a:t>
            </a:r>
            <a:r>
              <a:rPr sz="3000" spc="-180" dirty="0">
                <a:solidFill>
                  <a:srgbClr val="585858"/>
                </a:solidFill>
                <a:latin typeface="Arial"/>
                <a:cs typeface="Arial"/>
              </a:rPr>
              <a:t>YOU </a:t>
            </a:r>
            <a:r>
              <a:rPr sz="3000" spc="-70" dirty="0">
                <a:solidFill>
                  <a:srgbClr val="585858"/>
                </a:solidFill>
                <a:latin typeface="Arial"/>
                <a:cs typeface="Arial"/>
              </a:rPr>
              <a:t>are </a:t>
            </a:r>
            <a:r>
              <a:rPr sz="300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3000" spc="-80" dirty="0">
                <a:solidFill>
                  <a:srgbClr val="585858"/>
                </a:solidFill>
                <a:latin typeface="Arial"/>
                <a:cs typeface="Arial"/>
              </a:rPr>
              <a:t>camera;  </a:t>
            </a:r>
            <a:r>
              <a:rPr sz="3000" spc="15" dirty="0">
                <a:solidFill>
                  <a:srgbClr val="585858"/>
                </a:solidFill>
                <a:latin typeface="Arial"/>
                <a:cs typeface="Arial"/>
              </a:rPr>
              <a:t>what </a:t>
            </a:r>
            <a:r>
              <a:rPr sz="3000" spc="-65" dirty="0">
                <a:solidFill>
                  <a:srgbClr val="585858"/>
                </a:solidFill>
                <a:latin typeface="Arial"/>
                <a:cs typeface="Arial"/>
              </a:rPr>
              <a:t>way </a:t>
            </a:r>
            <a:r>
              <a:rPr sz="3000" spc="55" dirty="0">
                <a:solidFill>
                  <a:srgbClr val="585858"/>
                </a:solidFill>
                <a:latin typeface="Arial"/>
                <a:cs typeface="Arial"/>
              </a:rPr>
              <a:t>would </a:t>
            </a:r>
            <a:r>
              <a:rPr sz="3000" spc="20" dirty="0">
                <a:solidFill>
                  <a:srgbClr val="585858"/>
                </a:solidFill>
                <a:latin typeface="Arial"/>
                <a:cs typeface="Arial"/>
              </a:rPr>
              <a:t>you </a:t>
            </a:r>
            <a:r>
              <a:rPr sz="3000" spc="-75" dirty="0">
                <a:solidFill>
                  <a:srgbClr val="585858"/>
                </a:solidFill>
                <a:latin typeface="Arial"/>
                <a:cs typeface="Arial"/>
              </a:rPr>
              <a:t>have </a:t>
            </a:r>
            <a:r>
              <a:rPr sz="3000" spc="135" dirty="0">
                <a:solidFill>
                  <a:srgbClr val="585858"/>
                </a:solidFill>
                <a:latin typeface="Arial"/>
                <a:cs typeface="Arial"/>
              </a:rPr>
              <a:t>to </a:t>
            </a:r>
            <a:r>
              <a:rPr sz="3000" spc="70" dirty="0">
                <a:solidFill>
                  <a:srgbClr val="585858"/>
                </a:solidFill>
                <a:latin typeface="Arial"/>
                <a:cs typeface="Arial"/>
              </a:rPr>
              <a:t>tilt/where </a:t>
            </a:r>
            <a:r>
              <a:rPr sz="3000" spc="50" dirty="0">
                <a:solidFill>
                  <a:srgbClr val="585858"/>
                </a:solidFill>
                <a:latin typeface="Arial"/>
                <a:cs typeface="Arial"/>
              </a:rPr>
              <a:t>would  </a:t>
            </a:r>
            <a:r>
              <a:rPr sz="3000" spc="-75" dirty="0">
                <a:solidFill>
                  <a:srgbClr val="585858"/>
                </a:solidFill>
                <a:latin typeface="Arial"/>
                <a:cs typeface="Arial"/>
              </a:rPr>
              <a:t>have </a:t>
            </a:r>
            <a:r>
              <a:rPr sz="3000" spc="135" dirty="0">
                <a:solidFill>
                  <a:srgbClr val="585858"/>
                </a:solidFill>
                <a:latin typeface="Arial"/>
                <a:cs typeface="Arial"/>
              </a:rPr>
              <a:t>to </a:t>
            </a:r>
            <a:r>
              <a:rPr sz="3000" spc="-5" dirty="0">
                <a:solidFill>
                  <a:srgbClr val="585858"/>
                </a:solidFill>
                <a:latin typeface="Arial"/>
                <a:cs typeface="Arial"/>
              </a:rPr>
              <a:t>be </a:t>
            </a:r>
            <a:r>
              <a:rPr sz="3000" spc="135" dirty="0">
                <a:solidFill>
                  <a:srgbClr val="585858"/>
                </a:solidFill>
                <a:latin typeface="Arial"/>
                <a:cs typeface="Arial"/>
              </a:rPr>
              <a:t>to </a:t>
            </a:r>
            <a:r>
              <a:rPr sz="3000" spc="-150" dirty="0">
                <a:solidFill>
                  <a:srgbClr val="585858"/>
                </a:solidFill>
                <a:latin typeface="Arial"/>
                <a:cs typeface="Arial"/>
              </a:rPr>
              <a:t>see </a:t>
            </a:r>
            <a:r>
              <a:rPr sz="300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3000" spc="10" dirty="0">
                <a:solidFill>
                  <a:srgbClr val="585858"/>
                </a:solidFill>
                <a:latin typeface="Arial"/>
                <a:cs typeface="Arial"/>
              </a:rPr>
              <a:t>shot </a:t>
            </a:r>
            <a:r>
              <a:rPr sz="300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3000" spc="-65" dirty="0">
                <a:solidFill>
                  <a:srgbClr val="585858"/>
                </a:solidFill>
                <a:latin typeface="Arial"/>
                <a:cs typeface="Arial"/>
              </a:rPr>
              <a:t>way </a:t>
            </a:r>
            <a:r>
              <a:rPr sz="3000" dirty="0">
                <a:solidFill>
                  <a:srgbClr val="585858"/>
                </a:solidFill>
                <a:latin typeface="Arial"/>
                <a:cs typeface="Arial"/>
              </a:rPr>
              <a:t>it’s  </a:t>
            </a:r>
            <a:r>
              <a:rPr sz="3000" spc="-40" dirty="0">
                <a:solidFill>
                  <a:srgbClr val="585858"/>
                </a:solidFill>
                <a:latin typeface="Arial"/>
                <a:cs typeface="Arial"/>
              </a:rPr>
              <a:t>presented?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7524" y="1102867"/>
            <a:ext cx="600011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95" dirty="0"/>
              <a:t>FIVE </a:t>
            </a:r>
            <a:r>
              <a:rPr spc="105" dirty="0"/>
              <a:t>BASIC </a:t>
            </a:r>
            <a:r>
              <a:rPr spc="100" dirty="0"/>
              <a:t>SHOT</a:t>
            </a:r>
            <a:r>
              <a:rPr spc="745" dirty="0"/>
              <a:t> </a:t>
            </a:r>
            <a:r>
              <a:rPr spc="110" dirty="0"/>
              <a:t>ANGLES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13231" y="1655952"/>
            <a:ext cx="6550025" cy="3860800"/>
          </a:xfrm>
          <a:prstGeom prst="rect">
            <a:avLst/>
          </a:prstGeom>
        </p:spPr>
        <p:txBody>
          <a:bodyPr vert="horz" wrap="square" lIns="0" tIns="15176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195"/>
              </a:spcBef>
              <a:buClr>
                <a:srgbClr val="2A1A00"/>
              </a:buClr>
              <a:buChar char="•"/>
              <a:tabLst>
                <a:tab pos="241935" algn="l"/>
              </a:tabLst>
            </a:pPr>
            <a:r>
              <a:rPr sz="3300" spc="-135" dirty="0">
                <a:solidFill>
                  <a:srgbClr val="585858"/>
                </a:solidFill>
                <a:latin typeface="Arial"/>
                <a:cs typeface="Arial"/>
              </a:rPr>
              <a:t>LOW</a:t>
            </a:r>
            <a:r>
              <a:rPr sz="3300" spc="-2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3300" spc="-225" dirty="0">
                <a:solidFill>
                  <a:srgbClr val="585858"/>
                </a:solidFill>
                <a:latin typeface="Arial"/>
                <a:cs typeface="Arial"/>
              </a:rPr>
              <a:t>ANGLE</a:t>
            </a:r>
            <a:endParaRPr sz="33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095"/>
              </a:spcBef>
              <a:buClr>
                <a:srgbClr val="2A1A00"/>
              </a:buClr>
              <a:buChar char="•"/>
              <a:tabLst>
                <a:tab pos="241935" algn="l"/>
              </a:tabLst>
            </a:pPr>
            <a:r>
              <a:rPr sz="3300" spc="-484" dirty="0">
                <a:solidFill>
                  <a:srgbClr val="585858"/>
                </a:solidFill>
                <a:latin typeface="Arial"/>
                <a:cs typeface="Arial"/>
              </a:rPr>
              <a:t>EYE </a:t>
            </a:r>
            <a:r>
              <a:rPr sz="3300" spc="-360" dirty="0">
                <a:solidFill>
                  <a:srgbClr val="585858"/>
                </a:solidFill>
                <a:latin typeface="Arial"/>
                <a:cs typeface="Arial"/>
              </a:rPr>
              <a:t>LEVEL</a:t>
            </a:r>
            <a:r>
              <a:rPr sz="3300" spc="2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3300" spc="-229" dirty="0">
                <a:solidFill>
                  <a:srgbClr val="585858"/>
                </a:solidFill>
                <a:latin typeface="Arial"/>
                <a:cs typeface="Arial"/>
              </a:rPr>
              <a:t>ANGLE</a:t>
            </a:r>
            <a:endParaRPr sz="33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090"/>
              </a:spcBef>
              <a:buClr>
                <a:srgbClr val="2A1A00"/>
              </a:buClr>
              <a:buChar char="•"/>
              <a:tabLst>
                <a:tab pos="241935" algn="l"/>
              </a:tabLst>
            </a:pPr>
            <a:r>
              <a:rPr sz="3300" spc="-110" dirty="0">
                <a:solidFill>
                  <a:srgbClr val="585858"/>
                </a:solidFill>
                <a:latin typeface="Arial"/>
                <a:cs typeface="Arial"/>
              </a:rPr>
              <a:t>HIGH</a:t>
            </a:r>
            <a:r>
              <a:rPr sz="3300" spc="-4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3300" spc="-229" dirty="0">
                <a:solidFill>
                  <a:srgbClr val="585858"/>
                </a:solidFill>
                <a:latin typeface="Arial"/>
                <a:cs typeface="Arial"/>
              </a:rPr>
              <a:t>ANGLE</a:t>
            </a:r>
            <a:endParaRPr sz="33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105"/>
              </a:spcBef>
              <a:buClr>
                <a:srgbClr val="2A1A00"/>
              </a:buClr>
              <a:buChar char="•"/>
              <a:tabLst>
                <a:tab pos="241935" algn="l"/>
              </a:tabLst>
            </a:pPr>
            <a:r>
              <a:rPr sz="3300" spc="-215" dirty="0">
                <a:solidFill>
                  <a:srgbClr val="585858"/>
                </a:solidFill>
                <a:latin typeface="Arial"/>
                <a:cs typeface="Arial"/>
              </a:rPr>
              <a:t>BIRD’S </a:t>
            </a:r>
            <a:r>
              <a:rPr sz="3300" spc="-480" dirty="0">
                <a:solidFill>
                  <a:srgbClr val="585858"/>
                </a:solidFill>
                <a:latin typeface="Arial"/>
                <a:cs typeface="Arial"/>
              </a:rPr>
              <a:t>EYE</a:t>
            </a:r>
            <a:r>
              <a:rPr sz="3300" spc="-28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3300" spc="-225" dirty="0">
                <a:solidFill>
                  <a:srgbClr val="585858"/>
                </a:solidFill>
                <a:latin typeface="Arial"/>
                <a:cs typeface="Arial"/>
              </a:rPr>
              <a:t>ANGLE</a:t>
            </a:r>
            <a:endParaRPr sz="33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095"/>
              </a:spcBef>
              <a:buClr>
                <a:srgbClr val="2A1A00"/>
              </a:buClr>
              <a:buChar char="•"/>
              <a:tabLst>
                <a:tab pos="241935" algn="l"/>
              </a:tabLst>
            </a:pPr>
            <a:r>
              <a:rPr sz="3300" spc="-210" dirty="0">
                <a:solidFill>
                  <a:srgbClr val="585858"/>
                </a:solidFill>
                <a:latin typeface="Arial"/>
                <a:cs typeface="Arial"/>
              </a:rPr>
              <a:t>OBLIQUE</a:t>
            </a:r>
            <a:r>
              <a:rPr sz="3300" spc="-2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3300" spc="-229" dirty="0">
                <a:solidFill>
                  <a:srgbClr val="585858"/>
                </a:solidFill>
                <a:latin typeface="Arial"/>
                <a:cs typeface="Arial"/>
              </a:rPr>
              <a:t>ANGLE</a:t>
            </a:r>
            <a:endParaRPr sz="3300">
              <a:latin typeface="Arial"/>
              <a:cs typeface="Arial"/>
            </a:endParaRPr>
          </a:p>
          <a:p>
            <a:pPr marL="698500" lvl="1" indent="-228600">
              <a:lnSpc>
                <a:spcPct val="100000"/>
              </a:lnSpc>
              <a:spcBef>
                <a:spcPts val="1135"/>
              </a:spcBef>
              <a:buClr>
                <a:srgbClr val="2A1A00"/>
              </a:buClr>
              <a:buChar char="•"/>
              <a:tabLst>
                <a:tab pos="699135" algn="l"/>
              </a:tabLst>
            </a:pPr>
            <a:r>
              <a:rPr sz="3150" spc="-210" dirty="0">
                <a:solidFill>
                  <a:srgbClr val="585858"/>
                </a:solidFill>
                <a:latin typeface="Arial"/>
                <a:cs typeface="Arial"/>
              </a:rPr>
              <a:t>See </a:t>
            </a:r>
            <a:r>
              <a:rPr sz="3150" spc="70" dirty="0">
                <a:solidFill>
                  <a:srgbClr val="585858"/>
                </a:solidFill>
                <a:latin typeface="Arial"/>
                <a:cs typeface="Arial"/>
              </a:rPr>
              <a:t>following </a:t>
            </a:r>
            <a:r>
              <a:rPr sz="3150" spc="-60" dirty="0">
                <a:solidFill>
                  <a:srgbClr val="585858"/>
                </a:solidFill>
                <a:latin typeface="Arial"/>
                <a:cs typeface="Arial"/>
              </a:rPr>
              <a:t>slides </a:t>
            </a:r>
            <a:r>
              <a:rPr sz="3150" spc="85" dirty="0">
                <a:solidFill>
                  <a:srgbClr val="585858"/>
                </a:solidFill>
                <a:latin typeface="Arial"/>
                <a:cs typeface="Arial"/>
              </a:rPr>
              <a:t>for</a:t>
            </a:r>
            <a:r>
              <a:rPr sz="3150" spc="4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3150" spc="-60" dirty="0">
                <a:solidFill>
                  <a:srgbClr val="585858"/>
                </a:solidFill>
                <a:latin typeface="Arial"/>
                <a:cs typeface="Arial"/>
              </a:rPr>
              <a:t>examples</a:t>
            </a:r>
            <a:endParaRPr sz="315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9190" y="570737"/>
            <a:ext cx="526351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65" dirty="0"/>
              <a:t>LOW </a:t>
            </a:r>
            <a:r>
              <a:rPr spc="105" dirty="0"/>
              <a:t>ANGLE</a:t>
            </a:r>
            <a:r>
              <a:rPr spc="525" dirty="0"/>
              <a:t> </a:t>
            </a:r>
            <a:r>
              <a:rPr spc="130" dirty="0"/>
              <a:t>EXAMPLES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63981" y="1609725"/>
            <a:ext cx="3576954" cy="485457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41300" marR="5080" indent="-228600">
              <a:lnSpc>
                <a:spcPct val="109600"/>
              </a:lnSpc>
              <a:spcBef>
                <a:spcPts val="110"/>
              </a:spcBef>
              <a:buClr>
                <a:srgbClr val="2A1A00"/>
              </a:buClr>
              <a:buChar char="•"/>
              <a:tabLst>
                <a:tab pos="241300" algn="l"/>
              </a:tabLst>
            </a:pPr>
            <a:r>
              <a:rPr sz="2400" spc="-80" dirty="0">
                <a:solidFill>
                  <a:srgbClr val="585858"/>
                </a:solidFill>
                <a:latin typeface="Arial"/>
                <a:cs typeface="Arial"/>
              </a:rPr>
              <a:t>This </a:t>
            </a:r>
            <a:r>
              <a:rPr sz="2400" spc="25" dirty="0">
                <a:solidFill>
                  <a:srgbClr val="585858"/>
                </a:solidFill>
                <a:latin typeface="Arial"/>
                <a:cs typeface="Arial"/>
              </a:rPr>
              <a:t>type </a:t>
            </a:r>
            <a:r>
              <a:rPr sz="2400" spc="70" dirty="0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sz="2400" spc="10" dirty="0">
                <a:solidFill>
                  <a:srgbClr val="585858"/>
                </a:solidFill>
                <a:latin typeface="Arial"/>
                <a:cs typeface="Arial"/>
              </a:rPr>
              <a:t>shot </a:t>
            </a:r>
            <a:r>
              <a:rPr sz="2400" spc="-40" dirty="0">
                <a:solidFill>
                  <a:srgbClr val="585858"/>
                </a:solidFill>
                <a:latin typeface="Arial"/>
                <a:cs typeface="Arial"/>
              </a:rPr>
              <a:t>gives  </a:t>
            </a:r>
            <a:r>
              <a:rPr sz="2400" spc="30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400" spc="-25" dirty="0">
                <a:solidFill>
                  <a:srgbClr val="585858"/>
                </a:solidFill>
                <a:latin typeface="Arial"/>
                <a:cs typeface="Arial"/>
              </a:rPr>
              <a:t>viewer </a:t>
            </a:r>
            <a:r>
              <a:rPr sz="2400" spc="30" dirty="0">
                <a:solidFill>
                  <a:srgbClr val="585858"/>
                </a:solidFill>
                <a:latin typeface="Arial"/>
                <a:cs typeface="Arial"/>
              </a:rPr>
              <a:t>the  </a:t>
            </a:r>
            <a:r>
              <a:rPr sz="2400" spc="-10" dirty="0">
                <a:solidFill>
                  <a:srgbClr val="585858"/>
                </a:solidFill>
                <a:latin typeface="Arial"/>
                <a:cs typeface="Arial"/>
              </a:rPr>
              <a:t>impression </a:t>
            </a:r>
            <a:r>
              <a:rPr sz="2400" spc="15" dirty="0">
                <a:solidFill>
                  <a:srgbClr val="585858"/>
                </a:solidFill>
                <a:latin typeface="Arial"/>
                <a:cs typeface="Arial"/>
              </a:rPr>
              <a:t>they </a:t>
            </a:r>
            <a:r>
              <a:rPr sz="2400" spc="-55" dirty="0">
                <a:solidFill>
                  <a:srgbClr val="585858"/>
                </a:solidFill>
                <a:latin typeface="Arial"/>
                <a:cs typeface="Arial"/>
              </a:rPr>
              <a:t>are  </a:t>
            </a:r>
            <a:r>
              <a:rPr sz="2400" spc="40" dirty="0">
                <a:solidFill>
                  <a:srgbClr val="585858"/>
                </a:solidFill>
                <a:latin typeface="Arial"/>
                <a:cs typeface="Arial"/>
              </a:rPr>
              <a:t>looking </a:t>
            </a:r>
            <a:r>
              <a:rPr sz="2500" b="1" i="1" u="heavy" spc="-135" dirty="0">
                <a:solidFill>
                  <a:srgbClr val="585858"/>
                </a:solidFill>
                <a:uFill>
                  <a:solidFill>
                    <a:srgbClr val="585858"/>
                  </a:solidFill>
                </a:uFill>
                <a:latin typeface="Arial-BoldItalicMT"/>
                <a:cs typeface="Arial-BoldItalicMT"/>
              </a:rPr>
              <a:t>UP</a:t>
            </a:r>
            <a:r>
              <a:rPr sz="2500" b="1" i="1" spc="-135" dirty="0">
                <a:solidFill>
                  <a:srgbClr val="585858"/>
                </a:solidFill>
                <a:latin typeface="Arial-BoldItalicMT"/>
                <a:cs typeface="Arial-BoldItalicMT"/>
              </a:rPr>
              <a:t> </a:t>
            </a:r>
            <a:r>
              <a:rPr sz="2400" spc="15" dirty="0">
                <a:solidFill>
                  <a:srgbClr val="585858"/>
                </a:solidFill>
                <a:latin typeface="Arial"/>
                <a:cs typeface="Arial"/>
              </a:rPr>
              <a:t>at  something </a:t>
            </a:r>
            <a:r>
              <a:rPr sz="2400" spc="-135" dirty="0">
                <a:solidFill>
                  <a:srgbClr val="585858"/>
                </a:solidFill>
                <a:latin typeface="Arial"/>
                <a:cs typeface="Arial"/>
              </a:rPr>
              <a:t>– </a:t>
            </a:r>
            <a:r>
              <a:rPr sz="2400" spc="-150" dirty="0">
                <a:solidFill>
                  <a:srgbClr val="585858"/>
                </a:solidFill>
                <a:latin typeface="Arial"/>
                <a:cs typeface="Arial"/>
              </a:rPr>
              <a:t>as </a:t>
            </a:r>
            <a:r>
              <a:rPr sz="2400" spc="20" dirty="0">
                <a:solidFill>
                  <a:srgbClr val="585858"/>
                </a:solidFill>
                <a:latin typeface="Arial"/>
                <a:cs typeface="Arial"/>
              </a:rPr>
              <a:t>you </a:t>
            </a:r>
            <a:r>
              <a:rPr sz="2400" spc="-65" dirty="0">
                <a:solidFill>
                  <a:srgbClr val="585858"/>
                </a:solidFill>
                <a:latin typeface="Arial"/>
                <a:cs typeface="Arial"/>
              </a:rPr>
              <a:t>can  </a:t>
            </a:r>
            <a:r>
              <a:rPr sz="2400" spc="-120" dirty="0">
                <a:solidFill>
                  <a:srgbClr val="585858"/>
                </a:solidFill>
                <a:latin typeface="Arial"/>
                <a:cs typeface="Arial"/>
              </a:rPr>
              <a:t>see </a:t>
            </a:r>
            <a:r>
              <a:rPr sz="2400" spc="65" dirty="0">
                <a:solidFill>
                  <a:srgbClr val="585858"/>
                </a:solidFill>
                <a:latin typeface="Arial"/>
                <a:cs typeface="Arial"/>
              </a:rPr>
              <a:t>from </a:t>
            </a:r>
            <a:r>
              <a:rPr sz="2400" spc="-35" dirty="0">
                <a:solidFill>
                  <a:srgbClr val="585858"/>
                </a:solidFill>
                <a:latin typeface="Arial"/>
                <a:cs typeface="Arial"/>
              </a:rPr>
              <a:t>these </a:t>
            </a:r>
            <a:r>
              <a:rPr sz="2400" spc="-50" dirty="0">
                <a:solidFill>
                  <a:srgbClr val="585858"/>
                </a:solidFill>
                <a:latin typeface="Arial"/>
                <a:cs typeface="Arial"/>
              </a:rPr>
              <a:t>examples  </a:t>
            </a:r>
            <a:r>
              <a:rPr sz="2400" spc="30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400" spc="-30" dirty="0">
                <a:solidFill>
                  <a:srgbClr val="585858"/>
                </a:solidFill>
                <a:latin typeface="Arial"/>
                <a:cs typeface="Arial"/>
              </a:rPr>
              <a:t>severity </a:t>
            </a:r>
            <a:r>
              <a:rPr sz="2400" spc="75" dirty="0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sz="2400" spc="30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400" spc="-10" dirty="0">
                <a:solidFill>
                  <a:srgbClr val="585858"/>
                </a:solidFill>
                <a:latin typeface="Arial"/>
                <a:cs typeface="Arial"/>
              </a:rPr>
              <a:t>angle  </a:t>
            </a:r>
            <a:r>
              <a:rPr sz="2400" spc="-35" dirty="0">
                <a:solidFill>
                  <a:srgbClr val="585858"/>
                </a:solidFill>
                <a:latin typeface="Arial"/>
                <a:cs typeface="Arial"/>
              </a:rPr>
              <a:t>may </a:t>
            </a:r>
            <a:r>
              <a:rPr sz="2400" spc="-45" dirty="0">
                <a:solidFill>
                  <a:srgbClr val="585858"/>
                </a:solidFill>
                <a:latin typeface="Arial"/>
                <a:cs typeface="Arial"/>
              </a:rPr>
              <a:t>vary </a:t>
            </a:r>
            <a:r>
              <a:rPr sz="2400" spc="80" dirty="0">
                <a:solidFill>
                  <a:srgbClr val="585858"/>
                </a:solidFill>
                <a:latin typeface="Arial"/>
                <a:cs typeface="Arial"/>
              </a:rPr>
              <a:t>but </a:t>
            </a:r>
            <a:r>
              <a:rPr sz="2400" spc="10" dirty="0">
                <a:solidFill>
                  <a:srgbClr val="585858"/>
                </a:solidFill>
                <a:latin typeface="Arial"/>
                <a:cs typeface="Arial"/>
              </a:rPr>
              <a:t>they </a:t>
            </a:r>
            <a:r>
              <a:rPr sz="2400" spc="-55" dirty="0">
                <a:solidFill>
                  <a:srgbClr val="585858"/>
                </a:solidFill>
                <a:latin typeface="Arial"/>
                <a:cs typeface="Arial"/>
              </a:rPr>
              <a:t>are  </a:t>
            </a:r>
            <a:r>
              <a:rPr sz="2400" spc="-160" dirty="0">
                <a:solidFill>
                  <a:srgbClr val="585858"/>
                </a:solidFill>
                <a:latin typeface="Arial"/>
                <a:cs typeface="Arial"/>
              </a:rPr>
              <a:t>ALL </a:t>
            </a:r>
            <a:r>
              <a:rPr sz="2400" spc="-15" dirty="0">
                <a:solidFill>
                  <a:srgbClr val="585858"/>
                </a:solidFill>
                <a:latin typeface="Arial"/>
                <a:cs typeface="Arial"/>
              </a:rPr>
              <a:t>considered </a:t>
            </a:r>
            <a:r>
              <a:rPr sz="2400" spc="-100" dirty="0">
                <a:solidFill>
                  <a:srgbClr val="585858"/>
                </a:solidFill>
                <a:latin typeface="Arial"/>
                <a:cs typeface="Arial"/>
              </a:rPr>
              <a:t>LOW  </a:t>
            </a:r>
            <a:r>
              <a:rPr sz="2400" spc="-10" dirty="0">
                <a:solidFill>
                  <a:srgbClr val="585858"/>
                </a:solidFill>
                <a:latin typeface="Arial"/>
                <a:cs typeface="Arial"/>
              </a:rPr>
              <a:t>angle </a:t>
            </a:r>
            <a:r>
              <a:rPr sz="2400" spc="-30" dirty="0">
                <a:solidFill>
                  <a:srgbClr val="585858"/>
                </a:solidFill>
                <a:latin typeface="Arial"/>
                <a:cs typeface="Arial"/>
              </a:rPr>
              <a:t>shots </a:t>
            </a:r>
            <a:r>
              <a:rPr sz="2400" spc="-150" dirty="0">
                <a:solidFill>
                  <a:srgbClr val="585858"/>
                </a:solidFill>
                <a:latin typeface="Arial"/>
                <a:cs typeface="Arial"/>
              </a:rPr>
              <a:t>as </a:t>
            </a:r>
            <a:r>
              <a:rPr sz="2400" spc="25" dirty="0">
                <a:solidFill>
                  <a:srgbClr val="585858"/>
                </a:solidFill>
                <a:latin typeface="Arial"/>
                <a:cs typeface="Arial"/>
              </a:rPr>
              <a:t>the  </a:t>
            </a:r>
            <a:r>
              <a:rPr sz="2400" spc="-50" dirty="0">
                <a:solidFill>
                  <a:srgbClr val="585858"/>
                </a:solidFill>
                <a:latin typeface="Arial"/>
                <a:cs typeface="Arial"/>
              </a:rPr>
              <a:t>camera </a:t>
            </a:r>
            <a:r>
              <a:rPr sz="2400" spc="-70" dirty="0">
                <a:solidFill>
                  <a:srgbClr val="585858"/>
                </a:solidFill>
                <a:latin typeface="Arial"/>
                <a:cs typeface="Arial"/>
              </a:rPr>
              <a:t>is </a:t>
            </a:r>
            <a:r>
              <a:rPr sz="2400" spc="60" dirty="0">
                <a:solidFill>
                  <a:srgbClr val="585858"/>
                </a:solidFill>
                <a:latin typeface="Arial"/>
                <a:cs typeface="Arial"/>
              </a:rPr>
              <a:t>tilted </a:t>
            </a:r>
            <a:r>
              <a:rPr sz="2400" spc="-170" dirty="0">
                <a:solidFill>
                  <a:srgbClr val="585858"/>
                </a:solidFill>
                <a:latin typeface="Arial"/>
                <a:cs typeface="Arial"/>
              </a:rPr>
              <a:t>UP </a:t>
            </a:r>
            <a:r>
              <a:rPr sz="2400" spc="15" dirty="0">
                <a:solidFill>
                  <a:srgbClr val="585858"/>
                </a:solidFill>
                <a:latin typeface="Arial"/>
                <a:cs typeface="Arial"/>
              </a:rPr>
              <a:t>at  </a:t>
            </a:r>
            <a:r>
              <a:rPr sz="2400" spc="30" dirty="0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sz="24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spc="-55" dirty="0">
                <a:solidFill>
                  <a:srgbClr val="585858"/>
                </a:solidFill>
                <a:latin typeface="Arial"/>
                <a:cs typeface="Arial"/>
              </a:rPr>
              <a:t>subject(s):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071871" y="1450847"/>
            <a:ext cx="3756660" cy="21137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098035" y="2729483"/>
            <a:ext cx="2357628" cy="15712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879847" y="4177284"/>
            <a:ext cx="3948684" cy="16474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7524" y="1120597"/>
            <a:ext cx="6663690" cy="5530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450" spc="120" dirty="0"/>
              <a:t>PAN/WHIP </a:t>
            </a:r>
            <a:r>
              <a:rPr sz="3450" spc="75" dirty="0"/>
              <a:t>PAN </a:t>
            </a:r>
            <a:r>
              <a:rPr sz="3450" spc="130" dirty="0"/>
              <a:t>MOVEMENT</a:t>
            </a:r>
            <a:r>
              <a:rPr sz="3450" spc="585" dirty="0"/>
              <a:t> </a:t>
            </a:r>
            <a:r>
              <a:rPr sz="3450" spc="140" dirty="0"/>
              <a:t>EXAMPLE</a:t>
            </a:r>
            <a:endParaRPr sz="3450"/>
          </a:p>
        </p:txBody>
      </p:sp>
      <p:sp>
        <p:nvSpPr>
          <p:cNvPr id="3" name="object 3"/>
          <p:cNvSpPr/>
          <p:nvPr/>
        </p:nvSpPr>
        <p:spPr>
          <a:xfrm>
            <a:off x="5515355" y="1802892"/>
            <a:ext cx="2651759" cy="2651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60475" y="2061464"/>
            <a:ext cx="7526020" cy="3157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3680460" indent="-228600">
              <a:lnSpc>
                <a:spcPct val="110000"/>
              </a:lnSpc>
              <a:spcBef>
                <a:spcPts val="100"/>
              </a:spcBef>
              <a:buClr>
                <a:srgbClr val="2A1A00"/>
              </a:buClr>
              <a:buChar char="•"/>
              <a:tabLst>
                <a:tab pos="241935" algn="l"/>
              </a:tabLst>
            </a:pPr>
            <a:r>
              <a:rPr sz="2400" spc="-55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400" spc="-90" dirty="0">
                <a:solidFill>
                  <a:srgbClr val="585858"/>
                </a:solidFill>
                <a:latin typeface="Arial"/>
                <a:cs typeface="Arial"/>
              </a:rPr>
              <a:t>PAN </a:t>
            </a:r>
            <a:r>
              <a:rPr sz="2400" spc="25" dirty="0">
                <a:solidFill>
                  <a:srgbClr val="585858"/>
                </a:solidFill>
                <a:latin typeface="Arial"/>
                <a:cs typeface="Arial"/>
              </a:rPr>
              <a:t>type </a:t>
            </a:r>
            <a:r>
              <a:rPr sz="2400" spc="70" dirty="0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sz="2400" spc="15" dirty="0">
                <a:solidFill>
                  <a:srgbClr val="585858"/>
                </a:solidFill>
                <a:latin typeface="Arial"/>
                <a:cs typeface="Arial"/>
              </a:rPr>
              <a:t>movement  </a:t>
            </a:r>
            <a:r>
              <a:rPr sz="2400" spc="-135" dirty="0">
                <a:solidFill>
                  <a:srgbClr val="585858"/>
                </a:solidFill>
                <a:latin typeface="Arial"/>
                <a:cs typeface="Arial"/>
              </a:rPr>
              <a:t>sees </a:t>
            </a:r>
            <a:r>
              <a:rPr sz="2400" spc="30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400" spc="-50" dirty="0">
                <a:solidFill>
                  <a:srgbClr val="585858"/>
                </a:solidFill>
                <a:latin typeface="Arial"/>
                <a:cs typeface="Arial"/>
              </a:rPr>
              <a:t>camera </a:t>
            </a:r>
            <a:r>
              <a:rPr sz="2400" spc="10" dirty="0">
                <a:solidFill>
                  <a:srgbClr val="585858"/>
                </a:solidFill>
                <a:latin typeface="Arial"/>
                <a:cs typeface="Arial"/>
              </a:rPr>
              <a:t>remaining  </a:t>
            </a:r>
            <a:r>
              <a:rPr sz="2400" spc="45" dirty="0">
                <a:solidFill>
                  <a:srgbClr val="585858"/>
                </a:solidFill>
                <a:latin typeface="Arial"/>
                <a:cs typeface="Arial"/>
              </a:rPr>
              <a:t>on </a:t>
            </a:r>
            <a:r>
              <a:rPr sz="2400" spc="30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400" spc="-80" dirty="0">
                <a:solidFill>
                  <a:srgbClr val="585858"/>
                </a:solidFill>
                <a:latin typeface="Arial"/>
                <a:cs typeface="Arial"/>
              </a:rPr>
              <a:t>same </a:t>
            </a:r>
            <a:r>
              <a:rPr sz="2400" spc="25" dirty="0">
                <a:solidFill>
                  <a:srgbClr val="585858"/>
                </a:solidFill>
                <a:latin typeface="Arial"/>
                <a:cs typeface="Arial"/>
              </a:rPr>
              <a:t>spot </a:t>
            </a:r>
            <a:r>
              <a:rPr sz="2400" spc="80" dirty="0">
                <a:solidFill>
                  <a:srgbClr val="585858"/>
                </a:solidFill>
                <a:latin typeface="Arial"/>
                <a:cs typeface="Arial"/>
              </a:rPr>
              <a:t>but  </a:t>
            </a:r>
            <a:r>
              <a:rPr sz="2400" spc="-204" dirty="0">
                <a:solidFill>
                  <a:srgbClr val="585858"/>
                </a:solidFill>
                <a:latin typeface="Arial"/>
                <a:cs typeface="Arial"/>
              </a:rPr>
              <a:t>SWIVELS </a:t>
            </a:r>
            <a:r>
              <a:rPr sz="2400" b="1" u="heavy" spc="-10" dirty="0">
                <a:solidFill>
                  <a:srgbClr val="585858"/>
                </a:solidFill>
                <a:uFill>
                  <a:solidFill>
                    <a:srgbClr val="585858"/>
                  </a:solidFill>
                </a:uFill>
                <a:latin typeface="Arial"/>
                <a:cs typeface="Arial"/>
              </a:rPr>
              <a:t>side-to-side</a:t>
            </a:r>
            <a:r>
              <a:rPr sz="2400" b="1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spc="-150" dirty="0">
                <a:solidFill>
                  <a:srgbClr val="585858"/>
                </a:solidFill>
                <a:latin typeface="Arial"/>
                <a:cs typeface="Arial"/>
              </a:rPr>
              <a:t>as </a:t>
            </a:r>
            <a:r>
              <a:rPr sz="2400" spc="60" dirty="0">
                <a:solidFill>
                  <a:srgbClr val="585858"/>
                </a:solidFill>
                <a:latin typeface="Arial"/>
                <a:cs typeface="Arial"/>
              </a:rPr>
              <a:t>if  </a:t>
            </a:r>
            <a:r>
              <a:rPr sz="2400" spc="45" dirty="0">
                <a:solidFill>
                  <a:srgbClr val="585858"/>
                </a:solidFill>
                <a:latin typeface="Arial"/>
                <a:cs typeface="Arial"/>
              </a:rPr>
              <a:t>on </a:t>
            </a:r>
            <a:r>
              <a:rPr sz="2400" spc="-114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400" spc="40" dirty="0">
                <a:solidFill>
                  <a:srgbClr val="585858"/>
                </a:solidFill>
                <a:latin typeface="Arial"/>
                <a:cs typeface="Arial"/>
              </a:rPr>
              <a:t>tripod. </a:t>
            </a:r>
            <a:r>
              <a:rPr sz="2400" spc="-55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400" spc="-50" dirty="0">
                <a:solidFill>
                  <a:srgbClr val="585858"/>
                </a:solidFill>
                <a:latin typeface="Arial"/>
                <a:cs typeface="Arial"/>
              </a:rPr>
              <a:t>“WHIP </a:t>
            </a:r>
            <a:r>
              <a:rPr sz="2400" spc="-45" dirty="0">
                <a:solidFill>
                  <a:srgbClr val="585858"/>
                </a:solidFill>
                <a:latin typeface="Arial"/>
                <a:cs typeface="Arial"/>
              </a:rPr>
              <a:t>PAN”  </a:t>
            </a:r>
            <a:r>
              <a:rPr sz="2400" spc="-70" dirty="0">
                <a:solidFill>
                  <a:srgbClr val="585858"/>
                </a:solidFill>
                <a:latin typeface="Arial"/>
                <a:cs typeface="Arial"/>
              </a:rPr>
              <a:t>is </a:t>
            </a:r>
            <a:r>
              <a:rPr sz="2400" spc="-5" dirty="0">
                <a:solidFill>
                  <a:srgbClr val="585858"/>
                </a:solidFill>
                <a:latin typeface="Arial"/>
                <a:cs typeface="Arial"/>
              </a:rPr>
              <a:t>simply </a:t>
            </a:r>
            <a:r>
              <a:rPr sz="2400" spc="-114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400" spc="-5" dirty="0">
                <a:solidFill>
                  <a:srgbClr val="585858"/>
                </a:solidFill>
                <a:latin typeface="Arial"/>
                <a:cs typeface="Arial"/>
              </a:rPr>
              <a:t>pan </a:t>
            </a:r>
            <a:r>
              <a:rPr sz="2400" spc="20" dirty="0">
                <a:solidFill>
                  <a:srgbClr val="585858"/>
                </a:solidFill>
                <a:latin typeface="Arial"/>
                <a:cs typeface="Arial"/>
              </a:rPr>
              <a:t>done</a:t>
            </a:r>
            <a:r>
              <a:rPr sz="2400" spc="14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spc="-35" dirty="0">
                <a:solidFill>
                  <a:srgbClr val="585858"/>
                </a:solidFill>
                <a:latin typeface="Arial"/>
                <a:cs typeface="Arial"/>
              </a:rPr>
              <a:t>very</a:t>
            </a:r>
            <a:endParaRPr sz="2400">
              <a:latin typeface="Arial"/>
              <a:cs typeface="Arial"/>
            </a:endParaRPr>
          </a:p>
          <a:p>
            <a:pPr marL="241300">
              <a:lnSpc>
                <a:spcPct val="100000"/>
              </a:lnSpc>
              <a:spcBef>
                <a:spcPts val="2415"/>
              </a:spcBef>
              <a:tabLst>
                <a:tab pos="2117725" algn="l"/>
              </a:tabLst>
            </a:pPr>
            <a:r>
              <a:rPr sz="3600" spc="7" baseline="56712" dirty="0">
                <a:solidFill>
                  <a:srgbClr val="585858"/>
                </a:solidFill>
                <a:latin typeface="Arial"/>
                <a:cs typeface="Arial"/>
              </a:rPr>
              <a:t>quickly	</a:t>
            </a:r>
            <a:r>
              <a:rPr sz="2700" u="heavy" spc="-21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CLICK </a:t>
            </a:r>
            <a:r>
              <a:rPr sz="2700" u="heavy" spc="-31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HERE </a:t>
            </a:r>
            <a:r>
              <a:rPr sz="2700" u="heavy" spc="-25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FOR </a:t>
            </a:r>
            <a:r>
              <a:rPr sz="2700" u="heavy" spc="-6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A </a:t>
            </a:r>
            <a:r>
              <a:rPr sz="2700" u="heavy" spc="-14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VIDEO</a:t>
            </a:r>
            <a:r>
              <a:rPr sz="2700" u="heavy" spc="-28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2700" u="heavy" spc="-21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EXAMPLE</a:t>
            </a:r>
            <a:endParaRPr sz="27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7524" y="1120597"/>
            <a:ext cx="4640580" cy="5530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450" spc="55" dirty="0"/>
              <a:t>TILT </a:t>
            </a:r>
            <a:r>
              <a:rPr sz="3450" spc="130" dirty="0"/>
              <a:t>MOVEMENT</a:t>
            </a:r>
            <a:r>
              <a:rPr sz="3450" spc="434" dirty="0"/>
              <a:t> </a:t>
            </a:r>
            <a:r>
              <a:rPr sz="3450" spc="140" dirty="0"/>
              <a:t>EXAMPLE</a:t>
            </a:r>
            <a:endParaRPr sz="3450"/>
          </a:p>
        </p:txBody>
      </p:sp>
      <p:sp>
        <p:nvSpPr>
          <p:cNvPr id="3" name="object 3"/>
          <p:cNvSpPr/>
          <p:nvPr/>
        </p:nvSpPr>
        <p:spPr>
          <a:xfrm>
            <a:off x="5004815" y="1786127"/>
            <a:ext cx="2819399" cy="28178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48360" y="1609725"/>
            <a:ext cx="7759700" cy="3609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4470400" indent="-228600">
              <a:lnSpc>
                <a:spcPct val="110000"/>
              </a:lnSpc>
              <a:spcBef>
                <a:spcPts val="100"/>
              </a:spcBef>
              <a:buClr>
                <a:srgbClr val="2A1A00"/>
              </a:buClr>
              <a:buChar char="•"/>
              <a:tabLst>
                <a:tab pos="241300" algn="l"/>
              </a:tabLst>
            </a:pPr>
            <a:r>
              <a:rPr sz="2400" spc="-55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400" spc="-165" dirty="0">
                <a:solidFill>
                  <a:srgbClr val="585858"/>
                </a:solidFill>
                <a:latin typeface="Arial"/>
                <a:cs typeface="Arial"/>
              </a:rPr>
              <a:t>TILT </a:t>
            </a:r>
            <a:r>
              <a:rPr sz="2400" spc="25" dirty="0">
                <a:solidFill>
                  <a:srgbClr val="585858"/>
                </a:solidFill>
                <a:latin typeface="Arial"/>
                <a:cs typeface="Arial"/>
              </a:rPr>
              <a:t>type </a:t>
            </a:r>
            <a:r>
              <a:rPr sz="2400" spc="70" dirty="0">
                <a:solidFill>
                  <a:srgbClr val="585858"/>
                </a:solidFill>
                <a:latin typeface="Arial"/>
                <a:cs typeface="Arial"/>
              </a:rPr>
              <a:t>of  </a:t>
            </a:r>
            <a:r>
              <a:rPr sz="2400" spc="15" dirty="0">
                <a:solidFill>
                  <a:srgbClr val="585858"/>
                </a:solidFill>
                <a:latin typeface="Arial"/>
                <a:cs typeface="Arial"/>
              </a:rPr>
              <a:t>movement </a:t>
            </a:r>
            <a:r>
              <a:rPr sz="2400" spc="-135" dirty="0">
                <a:solidFill>
                  <a:srgbClr val="585858"/>
                </a:solidFill>
                <a:latin typeface="Arial"/>
                <a:cs typeface="Arial"/>
              </a:rPr>
              <a:t>sees </a:t>
            </a:r>
            <a:r>
              <a:rPr sz="2400" spc="30" dirty="0">
                <a:solidFill>
                  <a:srgbClr val="585858"/>
                </a:solidFill>
                <a:latin typeface="Arial"/>
                <a:cs typeface="Arial"/>
              </a:rPr>
              <a:t>the  </a:t>
            </a:r>
            <a:r>
              <a:rPr sz="2400" spc="-50" dirty="0">
                <a:solidFill>
                  <a:srgbClr val="585858"/>
                </a:solidFill>
                <a:latin typeface="Arial"/>
                <a:cs typeface="Arial"/>
              </a:rPr>
              <a:t>camera </a:t>
            </a:r>
            <a:r>
              <a:rPr sz="2400" spc="10" dirty="0">
                <a:solidFill>
                  <a:srgbClr val="585858"/>
                </a:solidFill>
                <a:latin typeface="Arial"/>
                <a:cs typeface="Arial"/>
              </a:rPr>
              <a:t>remaining </a:t>
            </a:r>
            <a:r>
              <a:rPr sz="2400" spc="45" dirty="0">
                <a:solidFill>
                  <a:srgbClr val="585858"/>
                </a:solidFill>
                <a:latin typeface="Arial"/>
                <a:cs typeface="Arial"/>
              </a:rPr>
              <a:t>on  </a:t>
            </a:r>
            <a:r>
              <a:rPr sz="2400" spc="30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400" spc="-85" dirty="0">
                <a:solidFill>
                  <a:srgbClr val="585858"/>
                </a:solidFill>
                <a:latin typeface="Arial"/>
                <a:cs typeface="Arial"/>
              </a:rPr>
              <a:t>same </a:t>
            </a:r>
            <a:r>
              <a:rPr sz="2400" spc="25" dirty="0">
                <a:solidFill>
                  <a:srgbClr val="585858"/>
                </a:solidFill>
                <a:latin typeface="Arial"/>
                <a:cs typeface="Arial"/>
              </a:rPr>
              <a:t>spot </a:t>
            </a:r>
            <a:r>
              <a:rPr sz="2400" spc="80" dirty="0">
                <a:solidFill>
                  <a:srgbClr val="585858"/>
                </a:solidFill>
                <a:latin typeface="Arial"/>
                <a:cs typeface="Arial"/>
              </a:rPr>
              <a:t>but  </a:t>
            </a:r>
            <a:r>
              <a:rPr sz="2400" spc="-200" dirty="0">
                <a:solidFill>
                  <a:srgbClr val="585858"/>
                </a:solidFill>
                <a:latin typeface="Arial"/>
                <a:cs typeface="Arial"/>
              </a:rPr>
              <a:t>TILTS </a:t>
            </a:r>
            <a:r>
              <a:rPr sz="2400" b="1" u="heavy" dirty="0">
                <a:solidFill>
                  <a:srgbClr val="585858"/>
                </a:solidFill>
                <a:uFill>
                  <a:solidFill>
                    <a:srgbClr val="585858"/>
                  </a:solidFill>
                </a:uFill>
                <a:latin typeface="Arial"/>
                <a:cs typeface="Arial"/>
              </a:rPr>
              <a:t>up </a:t>
            </a:r>
            <a:r>
              <a:rPr sz="2400" b="1" u="heavy" spc="-20" dirty="0">
                <a:solidFill>
                  <a:srgbClr val="585858"/>
                </a:solidFill>
                <a:uFill>
                  <a:solidFill>
                    <a:srgbClr val="585858"/>
                  </a:solidFill>
                </a:uFill>
                <a:latin typeface="Arial"/>
                <a:cs typeface="Arial"/>
              </a:rPr>
              <a:t>and </a:t>
            </a:r>
            <a:r>
              <a:rPr sz="2400" b="1" u="heavy" spc="5" dirty="0">
                <a:solidFill>
                  <a:srgbClr val="585858"/>
                </a:solidFill>
                <a:uFill>
                  <a:solidFill>
                    <a:srgbClr val="585858"/>
                  </a:solidFill>
                </a:uFill>
                <a:latin typeface="Arial"/>
                <a:cs typeface="Arial"/>
              </a:rPr>
              <a:t>down</a:t>
            </a:r>
            <a:r>
              <a:rPr sz="2400" b="1" spc="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spc="-150" dirty="0">
                <a:solidFill>
                  <a:srgbClr val="585858"/>
                </a:solidFill>
                <a:latin typeface="Arial"/>
                <a:cs typeface="Arial"/>
              </a:rPr>
              <a:t>as  </a:t>
            </a:r>
            <a:r>
              <a:rPr sz="2400" spc="60" dirty="0">
                <a:solidFill>
                  <a:srgbClr val="585858"/>
                </a:solidFill>
                <a:latin typeface="Arial"/>
                <a:cs typeface="Arial"/>
              </a:rPr>
              <a:t>if </a:t>
            </a:r>
            <a:r>
              <a:rPr sz="2400" spc="45" dirty="0">
                <a:solidFill>
                  <a:srgbClr val="585858"/>
                </a:solidFill>
                <a:latin typeface="Arial"/>
                <a:cs typeface="Arial"/>
              </a:rPr>
              <a:t>on </a:t>
            </a:r>
            <a:r>
              <a:rPr sz="2400" spc="-114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2400" spc="-13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spc="40" dirty="0">
                <a:solidFill>
                  <a:srgbClr val="585858"/>
                </a:solidFill>
                <a:latin typeface="Arial"/>
                <a:cs typeface="Arial"/>
              </a:rPr>
              <a:t>tripod.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5150" dirty="0">
              <a:latin typeface="Times New Roman"/>
              <a:cs typeface="Times New Roman"/>
            </a:endParaRPr>
          </a:p>
          <a:p>
            <a:pPr marL="2345690">
              <a:lnSpc>
                <a:spcPct val="100000"/>
              </a:lnSpc>
              <a:spcBef>
                <a:spcPts val="5"/>
              </a:spcBef>
            </a:pPr>
            <a:r>
              <a:rPr sz="2700" u="heavy" spc="-21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CLICK </a:t>
            </a:r>
            <a:r>
              <a:rPr sz="2700" u="heavy" spc="-31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HERE </a:t>
            </a:r>
            <a:r>
              <a:rPr sz="2700" u="heavy" spc="-24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FOR </a:t>
            </a:r>
            <a:r>
              <a:rPr sz="2700" u="heavy" spc="-6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A </a:t>
            </a:r>
            <a:r>
              <a:rPr sz="2700" u="heavy" spc="-14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VIDEO</a:t>
            </a:r>
            <a:r>
              <a:rPr sz="2700" u="heavy" spc="-30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2700" u="heavy" spc="-21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EXAMPLE</a:t>
            </a:r>
            <a:endParaRPr sz="27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7524" y="1120597"/>
            <a:ext cx="3543935" cy="5530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450" spc="114" dirty="0"/>
              <a:t>ZOOM</a:t>
            </a:r>
            <a:r>
              <a:rPr sz="3450" spc="210" dirty="0"/>
              <a:t> </a:t>
            </a:r>
            <a:r>
              <a:rPr sz="3450" spc="135" dirty="0"/>
              <a:t>“MOVEMENT”</a:t>
            </a:r>
            <a:endParaRPr sz="3450"/>
          </a:p>
        </p:txBody>
      </p:sp>
      <p:sp>
        <p:nvSpPr>
          <p:cNvPr id="3" name="object 3"/>
          <p:cNvSpPr txBox="1"/>
          <p:nvPr/>
        </p:nvSpPr>
        <p:spPr>
          <a:xfrm>
            <a:off x="731316" y="1583816"/>
            <a:ext cx="7957820" cy="3635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374015" indent="-228600">
              <a:lnSpc>
                <a:spcPct val="110000"/>
              </a:lnSpc>
              <a:spcBef>
                <a:spcPts val="100"/>
              </a:spcBef>
              <a:buClr>
                <a:srgbClr val="2A1A00"/>
              </a:buClr>
              <a:buChar char="•"/>
              <a:tabLst>
                <a:tab pos="241300" algn="l"/>
              </a:tabLst>
            </a:pPr>
            <a:r>
              <a:rPr sz="3000" spc="-70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3000" spc="-25" dirty="0">
                <a:solidFill>
                  <a:srgbClr val="585858"/>
                </a:solidFill>
                <a:latin typeface="Arial"/>
                <a:cs typeface="Arial"/>
              </a:rPr>
              <a:t>ZOOM </a:t>
            </a:r>
            <a:r>
              <a:rPr sz="3000" spc="-90" dirty="0">
                <a:solidFill>
                  <a:srgbClr val="585858"/>
                </a:solidFill>
                <a:latin typeface="Arial"/>
                <a:cs typeface="Arial"/>
              </a:rPr>
              <a:t>is </a:t>
            </a:r>
            <a:r>
              <a:rPr sz="3000" spc="95" dirty="0">
                <a:solidFill>
                  <a:srgbClr val="585858"/>
                </a:solidFill>
                <a:latin typeface="Arial"/>
                <a:cs typeface="Arial"/>
              </a:rPr>
              <a:t>not </a:t>
            </a:r>
            <a:r>
              <a:rPr sz="3000" spc="-15" dirty="0">
                <a:solidFill>
                  <a:srgbClr val="585858"/>
                </a:solidFill>
                <a:latin typeface="Arial"/>
                <a:cs typeface="Arial"/>
              </a:rPr>
              <a:t>technically </a:t>
            </a:r>
            <a:r>
              <a:rPr sz="3000" spc="-145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3000" spc="-45" dirty="0">
                <a:solidFill>
                  <a:srgbClr val="585858"/>
                </a:solidFill>
                <a:latin typeface="Arial"/>
                <a:cs typeface="Arial"/>
              </a:rPr>
              <a:t>“MOVE” </a:t>
            </a:r>
            <a:r>
              <a:rPr sz="3000" spc="100" dirty="0">
                <a:solidFill>
                  <a:srgbClr val="585858"/>
                </a:solidFill>
                <a:latin typeface="Arial"/>
                <a:cs typeface="Arial"/>
              </a:rPr>
              <a:t>but </a:t>
            </a:r>
            <a:r>
              <a:rPr sz="3000" spc="120" dirty="0">
                <a:solidFill>
                  <a:srgbClr val="585858"/>
                </a:solidFill>
                <a:latin typeface="Arial"/>
                <a:cs typeface="Arial"/>
              </a:rPr>
              <a:t>it  </a:t>
            </a:r>
            <a:r>
              <a:rPr sz="3000" spc="-50" dirty="0">
                <a:solidFill>
                  <a:srgbClr val="585858"/>
                </a:solidFill>
                <a:latin typeface="Arial"/>
                <a:cs typeface="Arial"/>
              </a:rPr>
              <a:t>gives </a:t>
            </a:r>
            <a:r>
              <a:rPr sz="3000" spc="55" dirty="0">
                <a:solidFill>
                  <a:srgbClr val="585858"/>
                </a:solidFill>
                <a:latin typeface="Arial"/>
                <a:cs typeface="Arial"/>
              </a:rPr>
              <a:t>that </a:t>
            </a:r>
            <a:r>
              <a:rPr sz="3000" spc="-65" dirty="0">
                <a:solidFill>
                  <a:srgbClr val="585858"/>
                </a:solidFill>
                <a:latin typeface="Arial"/>
                <a:cs typeface="Arial"/>
              </a:rPr>
              <a:t>appearance; </a:t>
            </a:r>
            <a:r>
              <a:rPr sz="3000" spc="5" dirty="0">
                <a:solidFill>
                  <a:srgbClr val="585858"/>
                </a:solidFill>
                <a:latin typeface="Arial"/>
                <a:cs typeface="Arial"/>
              </a:rPr>
              <a:t>it’s </a:t>
            </a:r>
            <a:r>
              <a:rPr sz="3000" spc="-10" dirty="0">
                <a:solidFill>
                  <a:srgbClr val="585858"/>
                </a:solidFill>
                <a:latin typeface="Arial"/>
                <a:cs typeface="Arial"/>
              </a:rPr>
              <a:t>when </a:t>
            </a:r>
            <a:r>
              <a:rPr sz="300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3000" spc="-65" dirty="0">
                <a:solidFill>
                  <a:srgbClr val="585858"/>
                </a:solidFill>
                <a:latin typeface="Arial"/>
                <a:cs typeface="Arial"/>
              </a:rPr>
              <a:t>camera  </a:t>
            </a:r>
            <a:r>
              <a:rPr sz="3000" dirty="0">
                <a:solidFill>
                  <a:srgbClr val="585858"/>
                </a:solidFill>
                <a:latin typeface="Arial"/>
                <a:cs typeface="Arial"/>
              </a:rPr>
              <a:t>pulls </a:t>
            </a:r>
            <a:r>
              <a:rPr sz="3000" spc="40" dirty="0">
                <a:solidFill>
                  <a:srgbClr val="585858"/>
                </a:solidFill>
                <a:latin typeface="Arial"/>
                <a:cs typeface="Arial"/>
              </a:rPr>
              <a:t>in </a:t>
            </a:r>
            <a:r>
              <a:rPr sz="3000" spc="105" dirty="0">
                <a:solidFill>
                  <a:srgbClr val="585858"/>
                </a:solidFill>
                <a:latin typeface="Arial"/>
                <a:cs typeface="Arial"/>
              </a:rPr>
              <a:t>tight </a:t>
            </a:r>
            <a:r>
              <a:rPr sz="3000" spc="55" dirty="0">
                <a:solidFill>
                  <a:srgbClr val="585858"/>
                </a:solidFill>
                <a:latin typeface="Arial"/>
                <a:cs typeface="Arial"/>
              </a:rPr>
              <a:t>or </a:t>
            </a:r>
            <a:r>
              <a:rPr sz="3000" dirty="0">
                <a:solidFill>
                  <a:srgbClr val="585858"/>
                </a:solidFill>
                <a:latin typeface="Arial"/>
                <a:cs typeface="Arial"/>
              </a:rPr>
              <a:t>pulls </a:t>
            </a:r>
            <a:r>
              <a:rPr sz="3000" spc="95" dirty="0">
                <a:solidFill>
                  <a:srgbClr val="585858"/>
                </a:solidFill>
                <a:latin typeface="Arial"/>
                <a:cs typeface="Arial"/>
              </a:rPr>
              <a:t>out </a:t>
            </a:r>
            <a:r>
              <a:rPr sz="3000" spc="15" dirty="0">
                <a:solidFill>
                  <a:srgbClr val="585858"/>
                </a:solidFill>
                <a:latin typeface="Arial"/>
                <a:cs typeface="Arial"/>
              </a:rPr>
              <a:t>wide </a:t>
            </a:r>
            <a:r>
              <a:rPr sz="3000" spc="100" dirty="0">
                <a:solidFill>
                  <a:srgbClr val="585858"/>
                </a:solidFill>
                <a:latin typeface="Arial"/>
                <a:cs typeface="Arial"/>
              </a:rPr>
              <a:t>but</a:t>
            </a:r>
            <a:r>
              <a:rPr sz="3000" spc="-43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3000" spc="10" dirty="0">
                <a:solidFill>
                  <a:srgbClr val="585858"/>
                </a:solidFill>
                <a:latin typeface="Arial"/>
                <a:cs typeface="Arial"/>
              </a:rPr>
              <a:t>doesn’t</a:t>
            </a:r>
            <a:endParaRPr sz="3000" dirty="0">
              <a:latin typeface="Arial"/>
              <a:cs typeface="Arial"/>
            </a:endParaRPr>
          </a:p>
          <a:p>
            <a:pPr marL="241300" marR="5080">
              <a:lnSpc>
                <a:spcPct val="110000"/>
              </a:lnSpc>
            </a:pPr>
            <a:r>
              <a:rPr sz="3000" spc="-20" dirty="0">
                <a:solidFill>
                  <a:srgbClr val="585858"/>
                </a:solidFill>
                <a:latin typeface="Arial"/>
                <a:cs typeface="Arial"/>
              </a:rPr>
              <a:t>actually </a:t>
            </a:r>
            <a:r>
              <a:rPr sz="3000" spc="-5" dirty="0">
                <a:solidFill>
                  <a:srgbClr val="585858"/>
                </a:solidFill>
                <a:latin typeface="Arial"/>
                <a:cs typeface="Arial"/>
              </a:rPr>
              <a:t>move </a:t>
            </a:r>
            <a:r>
              <a:rPr sz="3000" spc="-170" dirty="0">
                <a:solidFill>
                  <a:srgbClr val="585858"/>
                </a:solidFill>
                <a:latin typeface="Arial"/>
                <a:cs typeface="Arial"/>
              </a:rPr>
              <a:t>– </a:t>
            </a:r>
            <a:r>
              <a:rPr sz="3000" spc="5" dirty="0">
                <a:solidFill>
                  <a:srgbClr val="585858"/>
                </a:solidFill>
                <a:latin typeface="Arial"/>
                <a:cs typeface="Arial"/>
              </a:rPr>
              <a:t>it’s </a:t>
            </a:r>
            <a:r>
              <a:rPr sz="3000" spc="-10" dirty="0">
                <a:solidFill>
                  <a:srgbClr val="585858"/>
                </a:solidFill>
                <a:latin typeface="Arial"/>
                <a:cs typeface="Arial"/>
              </a:rPr>
              <a:t>all </a:t>
            </a:r>
            <a:r>
              <a:rPr sz="3000" spc="25" dirty="0">
                <a:solidFill>
                  <a:srgbClr val="585858"/>
                </a:solidFill>
                <a:latin typeface="Arial"/>
                <a:cs typeface="Arial"/>
              </a:rPr>
              <a:t>done </a:t>
            </a:r>
            <a:r>
              <a:rPr sz="3000" spc="-20" dirty="0">
                <a:solidFill>
                  <a:srgbClr val="585858"/>
                </a:solidFill>
                <a:latin typeface="Arial"/>
                <a:cs typeface="Arial"/>
              </a:rPr>
              <a:t>inside </a:t>
            </a:r>
            <a:r>
              <a:rPr sz="300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3000" spc="-65" dirty="0">
                <a:solidFill>
                  <a:srgbClr val="585858"/>
                </a:solidFill>
                <a:latin typeface="Arial"/>
                <a:cs typeface="Arial"/>
              </a:rPr>
              <a:t>camera  </a:t>
            </a:r>
            <a:r>
              <a:rPr sz="3000" spc="135" dirty="0">
                <a:solidFill>
                  <a:srgbClr val="585858"/>
                </a:solidFill>
                <a:latin typeface="Arial"/>
                <a:cs typeface="Arial"/>
              </a:rPr>
              <a:t>to </a:t>
            </a:r>
            <a:r>
              <a:rPr sz="3000" dirty="0">
                <a:solidFill>
                  <a:srgbClr val="585858"/>
                </a:solidFill>
                <a:latin typeface="Arial"/>
                <a:cs typeface="Arial"/>
              </a:rPr>
              <a:t>give </a:t>
            </a:r>
            <a:r>
              <a:rPr sz="300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3000" spc="20" dirty="0">
                <a:solidFill>
                  <a:srgbClr val="585858"/>
                </a:solidFill>
                <a:latin typeface="Arial"/>
                <a:cs typeface="Arial"/>
              </a:rPr>
              <a:t>illusion </a:t>
            </a:r>
            <a:r>
              <a:rPr sz="3000" spc="95" dirty="0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sz="3000" spc="-70" dirty="0">
                <a:solidFill>
                  <a:srgbClr val="585858"/>
                </a:solidFill>
                <a:latin typeface="Arial"/>
                <a:cs typeface="Arial"/>
              </a:rPr>
              <a:t>camera</a:t>
            </a:r>
            <a:r>
              <a:rPr sz="3000" spc="-37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3000" spc="20" dirty="0">
                <a:solidFill>
                  <a:srgbClr val="585858"/>
                </a:solidFill>
                <a:latin typeface="Arial"/>
                <a:cs typeface="Arial"/>
              </a:rPr>
              <a:t>movement</a:t>
            </a:r>
            <a:endParaRPr sz="3000" dirty="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055"/>
              </a:spcBef>
              <a:buClr>
                <a:srgbClr val="2A1A00"/>
              </a:buClr>
              <a:buChar char="•"/>
              <a:tabLst>
                <a:tab pos="241300" algn="l"/>
              </a:tabLst>
            </a:pPr>
            <a:r>
              <a:rPr sz="3000" u="heavy" spc="-24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CLICK </a:t>
            </a:r>
            <a:r>
              <a:rPr sz="3000" u="heavy" spc="-35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HERE </a:t>
            </a:r>
            <a:r>
              <a:rPr sz="3000" u="heavy" spc="-27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FOR </a:t>
            </a:r>
            <a:r>
              <a:rPr sz="3000" u="heavy" spc="-26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EXAMPLES </a:t>
            </a:r>
            <a:r>
              <a:rPr sz="3000" u="heavy" spc="-22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OF </a:t>
            </a:r>
            <a:r>
              <a:rPr sz="3000" u="heavy" spc="-10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ZOOMS</a:t>
            </a:r>
            <a:r>
              <a:rPr sz="3000" u="heavy" spc="-29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3000" u="heavy" spc="-24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AS</a:t>
            </a:r>
            <a:endParaRPr sz="3000" dirty="0">
              <a:latin typeface="Arial"/>
              <a:cs typeface="Arial"/>
            </a:endParaRPr>
          </a:p>
          <a:p>
            <a:pPr marL="240665">
              <a:lnSpc>
                <a:spcPct val="100000"/>
              </a:lnSpc>
              <a:spcBef>
                <a:spcPts val="360"/>
              </a:spcBef>
            </a:pPr>
            <a:r>
              <a:rPr sz="3000" u="heavy" spc="-75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3000" u="heavy" spc="-27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</a:rPr>
              <a:t>USED </a:t>
            </a:r>
            <a:r>
              <a:rPr sz="3000" u="heavy" spc="2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</a:rPr>
              <a:t>IN </a:t>
            </a:r>
            <a:r>
              <a:rPr sz="3000" u="heavy" spc="-16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</a:rPr>
              <a:t>“THE</a:t>
            </a:r>
            <a:r>
              <a:rPr sz="3000" u="heavy" spc="-37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</a:rPr>
              <a:t> </a:t>
            </a:r>
            <a:r>
              <a:rPr sz="3000" u="heavy" spc="-6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</a:rPr>
              <a:t>SHINING”</a:t>
            </a:r>
            <a:endParaRPr sz="30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4404" y="466420"/>
            <a:ext cx="530733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85" dirty="0"/>
              <a:t>SIX </a:t>
            </a:r>
            <a:r>
              <a:rPr spc="105" dirty="0"/>
              <a:t>BASIC </a:t>
            </a:r>
            <a:r>
              <a:rPr spc="100" dirty="0"/>
              <a:t>SHOT</a:t>
            </a:r>
            <a:r>
              <a:rPr spc="685" dirty="0"/>
              <a:t> </a:t>
            </a:r>
            <a:r>
              <a:rPr spc="105" dirty="0"/>
              <a:t>SIZES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4404" y="1220597"/>
            <a:ext cx="5986780" cy="4150360"/>
          </a:xfrm>
          <a:prstGeom prst="rect">
            <a:avLst/>
          </a:prstGeom>
        </p:spPr>
        <p:txBody>
          <a:bodyPr vert="horz" wrap="square" lIns="0" tIns="14668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155"/>
              </a:spcBef>
              <a:buClr>
                <a:srgbClr val="2A1A00"/>
              </a:buClr>
              <a:buChar char="•"/>
              <a:tabLst>
                <a:tab pos="241300" algn="l"/>
              </a:tabLst>
            </a:pPr>
            <a:r>
              <a:rPr sz="3000" spc="-155" dirty="0">
                <a:solidFill>
                  <a:srgbClr val="585858"/>
                </a:solidFill>
                <a:latin typeface="Arial"/>
                <a:cs typeface="Arial"/>
              </a:rPr>
              <a:t>WIDE </a:t>
            </a:r>
            <a:r>
              <a:rPr sz="3000" spc="-204" dirty="0">
                <a:solidFill>
                  <a:srgbClr val="585858"/>
                </a:solidFill>
                <a:latin typeface="Arial"/>
                <a:cs typeface="Arial"/>
              </a:rPr>
              <a:t>SHOT</a:t>
            </a:r>
            <a:r>
              <a:rPr sz="3000" spc="12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3000" spc="-160" dirty="0">
                <a:solidFill>
                  <a:srgbClr val="585858"/>
                </a:solidFill>
                <a:latin typeface="Arial"/>
                <a:cs typeface="Arial"/>
              </a:rPr>
              <a:t>(WS)</a:t>
            </a:r>
            <a:endParaRPr sz="30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060"/>
              </a:spcBef>
              <a:buClr>
                <a:srgbClr val="2A1A00"/>
              </a:buClr>
              <a:buChar char="•"/>
              <a:tabLst>
                <a:tab pos="241300" algn="l"/>
              </a:tabLst>
            </a:pPr>
            <a:r>
              <a:rPr sz="3000" spc="-135" dirty="0">
                <a:solidFill>
                  <a:srgbClr val="585858"/>
                </a:solidFill>
                <a:latin typeface="Arial"/>
                <a:cs typeface="Arial"/>
              </a:rPr>
              <a:t>LONG </a:t>
            </a:r>
            <a:r>
              <a:rPr sz="3000" spc="-200" dirty="0">
                <a:solidFill>
                  <a:srgbClr val="585858"/>
                </a:solidFill>
                <a:latin typeface="Arial"/>
                <a:cs typeface="Arial"/>
              </a:rPr>
              <a:t>SHOT</a:t>
            </a:r>
            <a:r>
              <a:rPr sz="3000" spc="114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3000" spc="-215" dirty="0">
                <a:solidFill>
                  <a:srgbClr val="585858"/>
                </a:solidFill>
                <a:latin typeface="Arial"/>
                <a:cs typeface="Arial"/>
              </a:rPr>
              <a:t>(LS)</a:t>
            </a:r>
            <a:endParaRPr sz="30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065"/>
              </a:spcBef>
              <a:buClr>
                <a:srgbClr val="2A1A00"/>
              </a:buClr>
              <a:buChar char="•"/>
              <a:tabLst>
                <a:tab pos="241300" algn="l"/>
              </a:tabLst>
            </a:pPr>
            <a:r>
              <a:rPr sz="3000" spc="-35" dirty="0">
                <a:solidFill>
                  <a:srgbClr val="585858"/>
                </a:solidFill>
                <a:latin typeface="Arial"/>
                <a:cs typeface="Arial"/>
              </a:rPr>
              <a:t>MID/MEDIUM-SHOT</a:t>
            </a:r>
            <a:r>
              <a:rPr sz="3000" spc="2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3000" spc="-110" dirty="0">
                <a:solidFill>
                  <a:srgbClr val="585858"/>
                </a:solidFill>
                <a:latin typeface="Arial"/>
                <a:cs typeface="Arial"/>
              </a:rPr>
              <a:t>(MS)</a:t>
            </a:r>
            <a:endParaRPr sz="30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060"/>
              </a:spcBef>
              <a:buClr>
                <a:srgbClr val="2A1A00"/>
              </a:buClr>
              <a:buChar char="•"/>
              <a:tabLst>
                <a:tab pos="241300" algn="l"/>
              </a:tabLst>
            </a:pPr>
            <a:r>
              <a:rPr sz="3000" spc="-55" dirty="0">
                <a:solidFill>
                  <a:srgbClr val="585858"/>
                </a:solidFill>
                <a:latin typeface="Arial"/>
                <a:cs typeface="Arial"/>
              </a:rPr>
              <a:t>MEDIUM </a:t>
            </a:r>
            <a:r>
              <a:rPr sz="3000" spc="-310" dirty="0">
                <a:solidFill>
                  <a:srgbClr val="585858"/>
                </a:solidFill>
                <a:latin typeface="Arial"/>
                <a:cs typeface="Arial"/>
              </a:rPr>
              <a:t>CLOSE </a:t>
            </a:r>
            <a:r>
              <a:rPr sz="3000" spc="-215" dirty="0">
                <a:solidFill>
                  <a:srgbClr val="585858"/>
                </a:solidFill>
                <a:latin typeface="Arial"/>
                <a:cs typeface="Arial"/>
              </a:rPr>
              <a:t>UP</a:t>
            </a:r>
            <a:r>
              <a:rPr sz="3000" spc="-204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3000" spc="-85" dirty="0">
                <a:solidFill>
                  <a:srgbClr val="585858"/>
                </a:solidFill>
                <a:latin typeface="Arial"/>
                <a:cs typeface="Arial"/>
              </a:rPr>
              <a:t>(MCU)</a:t>
            </a:r>
            <a:endParaRPr sz="30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055"/>
              </a:spcBef>
              <a:buClr>
                <a:srgbClr val="2A1A00"/>
              </a:buClr>
              <a:buChar char="•"/>
              <a:tabLst>
                <a:tab pos="241300" algn="l"/>
              </a:tabLst>
            </a:pPr>
            <a:r>
              <a:rPr sz="3000" spc="-310" dirty="0">
                <a:solidFill>
                  <a:srgbClr val="585858"/>
                </a:solidFill>
                <a:latin typeface="Arial"/>
                <a:cs typeface="Arial"/>
              </a:rPr>
              <a:t>CLOSE </a:t>
            </a:r>
            <a:r>
              <a:rPr sz="3000" spc="-220" dirty="0">
                <a:solidFill>
                  <a:srgbClr val="585858"/>
                </a:solidFill>
                <a:latin typeface="Arial"/>
                <a:cs typeface="Arial"/>
              </a:rPr>
              <a:t>UP</a:t>
            </a:r>
            <a:r>
              <a:rPr sz="3000" spc="-24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3000" spc="-160" dirty="0">
                <a:solidFill>
                  <a:srgbClr val="585858"/>
                </a:solidFill>
                <a:latin typeface="Arial"/>
                <a:cs typeface="Arial"/>
              </a:rPr>
              <a:t>(CU)</a:t>
            </a:r>
            <a:endParaRPr sz="30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070"/>
              </a:spcBef>
              <a:buClr>
                <a:srgbClr val="2A1A00"/>
              </a:buClr>
              <a:buChar char="•"/>
              <a:tabLst>
                <a:tab pos="241300" algn="l"/>
              </a:tabLst>
            </a:pPr>
            <a:r>
              <a:rPr sz="3000" spc="-305" dirty="0">
                <a:solidFill>
                  <a:srgbClr val="585858"/>
                </a:solidFill>
                <a:latin typeface="Arial"/>
                <a:cs typeface="Arial"/>
              </a:rPr>
              <a:t>EXTREME </a:t>
            </a:r>
            <a:r>
              <a:rPr sz="3000" spc="-310" dirty="0">
                <a:solidFill>
                  <a:srgbClr val="585858"/>
                </a:solidFill>
                <a:latin typeface="Arial"/>
                <a:cs typeface="Arial"/>
              </a:rPr>
              <a:t>CLOSE </a:t>
            </a:r>
            <a:r>
              <a:rPr sz="3000" spc="-220" dirty="0">
                <a:solidFill>
                  <a:srgbClr val="585858"/>
                </a:solidFill>
                <a:latin typeface="Arial"/>
                <a:cs typeface="Arial"/>
              </a:rPr>
              <a:t>UP</a:t>
            </a:r>
            <a:r>
              <a:rPr sz="3000" spc="-47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3000" spc="-220" dirty="0">
                <a:solidFill>
                  <a:srgbClr val="585858"/>
                </a:solidFill>
                <a:latin typeface="Arial"/>
                <a:cs typeface="Arial"/>
              </a:rPr>
              <a:t>(ECU)</a:t>
            </a:r>
            <a:endParaRPr sz="3000">
              <a:latin typeface="Arial"/>
              <a:cs typeface="Arial"/>
            </a:endParaRPr>
          </a:p>
          <a:p>
            <a:pPr marL="469265">
              <a:lnSpc>
                <a:spcPct val="100000"/>
              </a:lnSpc>
              <a:spcBef>
                <a:spcPts val="1090"/>
              </a:spcBef>
            </a:pPr>
            <a:r>
              <a:rPr sz="2850" spc="-160" dirty="0">
                <a:solidFill>
                  <a:srgbClr val="2A1A00"/>
                </a:solidFill>
                <a:latin typeface="Arial"/>
                <a:cs typeface="Arial"/>
              </a:rPr>
              <a:t>– </a:t>
            </a:r>
            <a:r>
              <a:rPr sz="2850" spc="-200" dirty="0">
                <a:solidFill>
                  <a:srgbClr val="585858"/>
                </a:solidFill>
                <a:latin typeface="Arial"/>
                <a:cs typeface="Arial"/>
              </a:rPr>
              <a:t>See </a:t>
            </a:r>
            <a:r>
              <a:rPr sz="2850" spc="60" dirty="0">
                <a:solidFill>
                  <a:srgbClr val="585858"/>
                </a:solidFill>
                <a:latin typeface="Arial"/>
                <a:cs typeface="Arial"/>
              </a:rPr>
              <a:t>following </a:t>
            </a:r>
            <a:r>
              <a:rPr sz="2850" spc="-55" dirty="0">
                <a:solidFill>
                  <a:srgbClr val="585858"/>
                </a:solidFill>
                <a:latin typeface="Arial"/>
                <a:cs typeface="Arial"/>
              </a:rPr>
              <a:t>slides </a:t>
            </a:r>
            <a:r>
              <a:rPr sz="2850" spc="70" dirty="0">
                <a:solidFill>
                  <a:srgbClr val="585858"/>
                </a:solidFill>
                <a:latin typeface="Arial"/>
                <a:cs typeface="Arial"/>
              </a:rPr>
              <a:t>for</a:t>
            </a:r>
            <a:r>
              <a:rPr sz="2850" spc="-18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850" spc="-55" dirty="0">
                <a:solidFill>
                  <a:srgbClr val="585858"/>
                </a:solidFill>
                <a:latin typeface="Arial"/>
                <a:cs typeface="Arial"/>
              </a:rPr>
              <a:t>examples</a:t>
            </a:r>
            <a:endParaRPr sz="285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7524" y="1120597"/>
            <a:ext cx="3543935" cy="5530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450" spc="114" dirty="0"/>
              <a:t>ZOOM</a:t>
            </a:r>
            <a:r>
              <a:rPr sz="3450" spc="210" dirty="0"/>
              <a:t> </a:t>
            </a:r>
            <a:r>
              <a:rPr sz="3450" spc="135" dirty="0"/>
              <a:t>“MOVEMENT”</a:t>
            </a:r>
            <a:endParaRPr sz="3450"/>
          </a:p>
        </p:txBody>
      </p:sp>
      <p:sp>
        <p:nvSpPr>
          <p:cNvPr id="3" name="object 3"/>
          <p:cNvSpPr txBox="1"/>
          <p:nvPr/>
        </p:nvSpPr>
        <p:spPr>
          <a:xfrm>
            <a:off x="731316" y="1510113"/>
            <a:ext cx="7886700" cy="4284345"/>
          </a:xfrm>
          <a:prstGeom prst="rect">
            <a:avLst/>
          </a:prstGeom>
        </p:spPr>
        <p:txBody>
          <a:bodyPr vert="horz" wrap="square" lIns="0" tIns="14859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170"/>
              </a:spcBef>
              <a:buClr>
                <a:srgbClr val="2A1A00"/>
              </a:buClr>
              <a:buChar char="•"/>
              <a:tabLst>
                <a:tab pos="241300" algn="l"/>
              </a:tabLst>
            </a:pPr>
            <a:r>
              <a:rPr sz="2400" spc="-20" dirty="0">
                <a:solidFill>
                  <a:srgbClr val="585858"/>
                </a:solidFill>
                <a:latin typeface="Arial"/>
                <a:cs typeface="Arial"/>
              </a:rPr>
              <a:t>Variations </a:t>
            </a:r>
            <a:r>
              <a:rPr sz="2400" spc="75" dirty="0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sz="2400" spc="30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400" spc="-20" dirty="0">
                <a:solidFill>
                  <a:srgbClr val="585858"/>
                </a:solidFill>
                <a:latin typeface="Arial"/>
                <a:cs typeface="Arial"/>
              </a:rPr>
              <a:t>ZOOM</a:t>
            </a:r>
            <a:r>
              <a:rPr sz="2400" spc="-10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585858"/>
                </a:solidFill>
                <a:latin typeface="Arial"/>
                <a:cs typeface="Arial"/>
              </a:rPr>
              <a:t>include</a:t>
            </a:r>
            <a:endParaRPr sz="2400">
              <a:latin typeface="Arial"/>
              <a:cs typeface="Arial"/>
            </a:endParaRPr>
          </a:p>
          <a:p>
            <a:pPr marL="697865" lvl="1" indent="-227965">
              <a:lnSpc>
                <a:spcPct val="100000"/>
              </a:lnSpc>
              <a:spcBef>
                <a:spcPts val="1015"/>
              </a:spcBef>
              <a:buClr>
                <a:srgbClr val="2A1A00"/>
              </a:buClr>
              <a:buChar char="–"/>
              <a:tabLst>
                <a:tab pos="698500" algn="l"/>
              </a:tabLst>
            </a:pPr>
            <a:r>
              <a:rPr sz="2250" spc="-180" dirty="0">
                <a:solidFill>
                  <a:srgbClr val="585858"/>
                </a:solidFill>
                <a:latin typeface="Arial"/>
                <a:cs typeface="Arial"/>
              </a:rPr>
              <a:t>CRASH </a:t>
            </a:r>
            <a:r>
              <a:rPr sz="2250" spc="-15" dirty="0">
                <a:solidFill>
                  <a:srgbClr val="585858"/>
                </a:solidFill>
                <a:latin typeface="Arial"/>
                <a:cs typeface="Arial"/>
              </a:rPr>
              <a:t>ZOOM </a:t>
            </a:r>
            <a:r>
              <a:rPr sz="2250" spc="-125" dirty="0">
                <a:solidFill>
                  <a:srgbClr val="585858"/>
                </a:solidFill>
                <a:latin typeface="Arial"/>
                <a:cs typeface="Arial"/>
              </a:rPr>
              <a:t>– </a:t>
            </a:r>
            <a:r>
              <a:rPr sz="2250" spc="-105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250" spc="20" dirty="0">
                <a:solidFill>
                  <a:srgbClr val="585858"/>
                </a:solidFill>
                <a:latin typeface="Arial"/>
                <a:cs typeface="Arial"/>
              </a:rPr>
              <a:t>zoom </a:t>
            </a:r>
            <a:r>
              <a:rPr sz="2250" spc="25" dirty="0">
                <a:solidFill>
                  <a:srgbClr val="585858"/>
                </a:solidFill>
                <a:latin typeface="Arial"/>
                <a:cs typeface="Arial"/>
              </a:rPr>
              <a:t>done </a:t>
            </a:r>
            <a:r>
              <a:rPr sz="2250" spc="-35" dirty="0">
                <a:solidFill>
                  <a:srgbClr val="585858"/>
                </a:solidFill>
                <a:latin typeface="Arial"/>
                <a:cs typeface="Arial"/>
              </a:rPr>
              <a:t>very</a:t>
            </a:r>
            <a:r>
              <a:rPr sz="2250" spc="-2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250" spc="-15" dirty="0">
                <a:solidFill>
                  <a:srgbClr val="585858"/>
                </a:solidFill>
                <a:latin typeface="Arial"/>
                <a:cs typeface="Arial"/>
              </a:rPr>
              <a:t>quickly:</a:t>
            </a:r>
            <a:endParaRPr sz="2250">
              <a:latin typeface="Arial"/>
              <a:cs typeface="Arial"/>
            </a:endParaRPr>
          </a:p>
          <a:p>
            <a:pPr marL="697865" lvl="1" indent="-227965">
              <a:lnSpc>
                <a:spcPct val="100000"/>
              </a:lnSpc>
              <a:spcBef>
                <a:spcPts val="969"/>
              </a:spcBef>
              <a:buClr>
                <a:srgbClr val="2A1A00"/>
              </a:buClr>
              <a:buChar char="–"/>
              <a:tabLst>
                <a:tab pos="698500" algn="l"/>
              </a:tabLst>
            </a:pPr>
            <a:r>
              <a:rPr sz="2250" u="heavy" spc="-18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CLICK </a:t>
            </a:r>
            <a:r>
              <a:rPr sz="2250" u="heavy" spc="-26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HERE </a:t>
            </a:r>
            <a:r>
              <a:rPr sz="2250" u="heavy" spc="-204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FOR </a:t>
            </a:r>
            <a:r>
              <a:rPr sz="2250" u="heavy" spc="-19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EXAMPLES </a:t>
            </a:r>
            <a:r>
              <a:rPr sz="2250" u="heavy" spc="-16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OF </a:t>
            </a:r>
            <a:r>
              <a:rPr sz="2250" u="heavy" spc="-19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THE </a:t>
            </a:r>
            <a:r>
              <a:rPr sz="2250" u="heavy" spc="-18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CRASH </a:t>
            </a:r>
            <a:r>
              <a:rPr sz="2250" u="heavy" spc="-1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ZOOM</a:t>
            </a:r>
            <a:r>
              <a:rPr sz="2250" u="heavy" spc="-6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2250" u="heavy" spc="-20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USED</a:t>
            </a:r>
            <a:endParaRPr sz="2250">
              <a:latin typeface="Arial"/>
              <a:cs typeface="Arial"/>
            </a:endParaRPr>
          </a:p>
          <a:p>
            <a:pPr marL="697865">
              <a:lnSpc>
                <a:spcPct val="100000"/>
              </a:lnSpc>
              <a:spcBef>
                <a:spcPts val="270"/>
              </a:spcBef>
            </a:pPr>
            <a:r>
              <a:rPr sz="2250" u="heavy" spc="-23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</a:rPr>
              <a:t>BY </a:t>
            </a:r>
            <a:r>
              <a:rPr sz="2250" u="heavy" spc="-8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</a:rPr>
              <a:t>QUENTIN</a:t>
            </a:r>
            <a:r>
              <a:rPr sz="2250" u="heavy" spc="-23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</a:rPr>
              <a:t> </a:t>
            </a:r>
            <a:r>
              <a:rPr sz="2250" u="heavy" spc="-8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</a:rPr>
              <a:t>TARANTINO</a:t>
            </a:r>
            <a:endParaRPr sz="2250">
              <a:latin typeface="Arial"/>
              <a:cs typeface="Arial"/>
            </a:endParaRPr>
          </a:p>
          <a:p>
            <a:pPr marL="697865" marR="156210" lvl="1" indent="-227965">
              <a:lnSpc>
                <a:spcPct val="110100"/>
              </a:lnSpc>
              <a:spcBef>
                <a:spcPts val="700"/>
              </a:spcBef>
              <a:buClr>
                <a:srgbClr val="2A1A00"/>
              </a:buClr>
              <a:buChar char="–"/>
              <a:tabLst>
                <a:tab pos="698500" algn="l"/>
              </a:tabLst>
            </a:pPr>
            <a:r>
              <a:rPr sz="2250" spc="-150" dirty="0">
                <a:solidFill>
                  <a:srgbClr val="585858"/>
                </a:solidFill>
                <a:latin typeface="Arial"/>
                <a:cs typeface="Arial"/>
              </a:rPr>
              <a:t>DOLLY </a:t>
            </a:r>
            <a:r>
              <a:rPr sz="2250" spc="-15" dirty="0">
                <a:solidFill>
                  <a:srgbClr val="585858"/>
                </a:solidFill>
                <a:latin typeface="Arial"/>
                <a:cs typeface="Arial"/>
              </a:rPr>
              <a:t>ZOOM </a:t>
            </a:r>
            <a:r>
              <a:rPr sz="2250" spc="-125" dirty="0">
                <a:solidFill>
                  <a:srgbClr val="585858"/>
                </a:solidFill>
                <a:latin typeface="Arial"/>
                <a:cs typeface="Arial"/>
              </a:rPr>
              <a:t>– </a:t>
            </a:r>
            <a:r>
              <a:rPr sz="2250" spc="30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250" spc="35" dirty="0">
                <a:solidFill>
                  <a:srgbClr val="585858"/>
                </a:solidFill>
                <a:latin typeface="Arial"/>
                <a:cs typeface="Arial"/>
              </a:rPr>
              <a:t>combination </a:t>
            </a:r>
            <a:r>
              <a:rPr sz="2250" spc="75" dirty="0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sz="2250" spc="-105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250" spc="-150" dirty="0">
                <a:solidFill>
                  <a:srgbClr val="585858"/>
                </a:solidFill>
                <a:latin typeface="Arial"/>
                <a:cs typeface="Arial"/>
              </a:rPr>
              <a:t>DOLLY </a:t>
            </a:r>
            <a:r>
              <a:rPr sz="2250" spc="10" dirty="0">
                <a:solidFill>
                  <a:srgbClr val="585858"/>
                </a:solidFill>
                <a:latin typeface="Arial"/>
                <a:cs typeface="Arial"/>
              </a:rPr>
              <a:t>shot </a:t>
            </a:r>
            <a:r>
              <a:rPr sz="2250" spc="-5" dirty="0">
                <a:solidFill>
                  <a:srgbClr val="585858"/>
                </a:solidFill>
                <a:latin typeface="Arial"/>
                <a:cs typeface="Arial"/>
              </a:rPr>
              <a:t>and </a:t>
            </a:r>
            <a:r>
              <a:rPr sz="2250" spc="-105" dirty="0">
                <a:solidFill>
                  <a:srgbClr val="585858"/>
                </a:solidFill>
                <a:latin typeface="Arial"/>
                <a:cs typeface="Arial"/>
              </a:rPr>
              <a:t>a  </a:t>
            </a:r>
            <a:r>
              <a:rPr sz="2250" spc="-15" dirty="0">
                <a:solidFill>
                  <a:srgbClr val="585858"/>
                </a:solidFill>
                <a:latin typeface="Arial"/>
                <a:cs typeface="Arial"/>
              </a:rPr>
              <a:t>ZOOM </a:t>
            </a:r>
            <a:r>
              <a:rPr sz="2250" spc="105" dirty="0">
                <a:solidFill>
                  <a:srgbClr val="585858"/>
                </a:solidFill>
                <a:latin typeface="Arial"/>
                <a:cs typeface="Arial"/>
              </a:rPr>
              <a:t>to </a:t>
            </a:r>
            <a:r>
              <a:rPr sz="2250" dirty="0">
                <a:solidFill>
                  <a:srgbClr val="585858"/>
                </a:solidFill>
                <a:latin typeface="Arial"/>
                <a:cs typeface="Arial"/>
              </a:rPr>
              <a:t>give </a:t>
            </a:r>
            <a:r>
              <a:rPr sz="2250" spc="30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250" spc="-20" dirty="0">
                <a:solidFill>
                  <a:srgbClr val="585858"/>
                </a:solidFill>
                <a:latin typeface="Arial"/>
                <a:cs typeface="Arial"/>
              </a:rPr>
              <a:t>viewer </a:t>
            </a:r>
            <a:r>
              <a:rPr sz="2250" spc="30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250" spc="25" dirty="0">
                <a:solidFill>
                  <a:srgbClr val="585858"/>
                </a:solidFill>
                <a:latin typeface="Arial"/>
                <a:cs typeface="Arial"/>
              </a:rPr>
              <a:t>disorienting </a:t>
            </a:r>
            <a:r>
              <a:rPr sz="2250" spc="10" dirty="0">
                <a:solidFill>
                  <a:srgbClr val="585858"/>
                </a:solidFill>
                <a:latin typeface="Arial"/>
                <a:cs typeface="Arial"/>
              </a:rPr>
              <a:t>effect </a:t>
            </a:r>
            <a:r>
              <a:rPr sz="2250" spc="75" dirty="0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sz="2250" spc="70" dirty="0">
                <a:solidFill>
                  <a:srgbClr val="585858"/>
                </a:solidFill>
                <a:latin typeface="Arial"/>
                <a:cs typeface="Arial"/>
              </a:rPr>
              <a:t>two  </a:t>
            </a:r>
            <a:r>
              <a:rPr sz="2250" spc="35" dirty="0">
                <a:solidFill>
                  <a:srgbClr val="585858"/>
                </a:solidFill>
                <a:latin typeface="Arial"/>
                <a:cs typeface="Arial"/>
              </a:rPr>
              <a:t>different </a:t>
            </a:r>
            <a:r>
              <a:rPr sz="2250" spc="-5" dirty="0">
                <a:solidFill>
                  <a:srgbClr val="585858"/>
                </a:solidFill>
                <a:latin typeface="Arial"/>
                <a:cs typeface="Arial"/>
              </a:rPr>
              <a:t>movements </a:t>
            </a:r>
            <a:r>
              <a:rPr sz="2250" spc="15" dirty="0">
                <a:solidFill>
                  <a:srgbClr val="585858"/>
                </a:solidFill>
                <a:latin typeface="Arial"/>
                <a:cs typeface="Arial"/>
              </a:rPr>
              <a:t>happening </a:t>
            </a:r>
            <a:r>
              <a:rPr sz="2250" spc="-10" dirty="0">
                <a:solidFill>
                  <a:srgbClr val="585858"/>
                </a:solidFill>
                <a:latin typeface="Arial"/>
                <a:cs typeface="Arial"/>
              </a:rPr>
              <a:t>simultaneously </a:t>
            </a:r>
            <a:r>
              <a:rPr sz="2250" spc="30" dirty="0">
                <a:solidFill>
                  <a:srgbClr val="585858"/>
                </a:solidFill>
                <a:latin typeface="Arial"/>
                <a:cs typeface="Arial"/>
              </a:rPr>
              <a:t>in the  </a:t>
            </a:r>
            <a:r>
              <a:rPr sz="2250" spc="-75" dirty="0">
                <a:solidFill>
                  <a:srgbClr val="585858"/>
                </a:solidFill>
                <a:latin typeface="Arial"/>
                <a:cs typeface="Arial"/>
              </a:rPr>
              <a:t>same</a:t>
            </a:r>
            <a:r>
              <a:rPr sz="2250" spc="-4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250" spc="10" dirty="0">
                <a:solidFill>
                  <a:srgbClr val="585858"/>
                </a:solidFill>
                <a:latin typeface="Arial"/>
                <a:cs typeface="Arial"/>
              </a:rPr>
              <a:t>shot</a:t>
            </a:r>
            <a:endParaRPr sz="2250">
              <a:latin typeface="Arial"/>
              <a:cs typeface="Arial"/>
            </a:endParaRPr>
          </a:p>
          <a:p>
            <a:pPr marL="697865" marR="938530" lvl="1" indent="-227965">
              <a:lnSpc>
                <a:spcPct val="109800"/>
              </a:lnSpc>
              <a:spcBef>
                <a:spcPts val="705"/>
              </a:spcBef>
              <a:buClr>
                <a:srgbClr val="2A1A00"/>
              </a:buClr>
              <a:buChar char="–"/>
              <a:tabLst>
                <a:tab pos="698500" algn="l"/>
              </a:tabLst>
            </a:pPr>
            <a:r>
              <a:rPr sz="2250" u="heavy" spc="-18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CLICK </a:t>
            </a:r>
            <a:r>
              <a:rPr sz="2250" u="heavy" spc="-26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HERE </a:t>
            </a:r>
            <a:r>
              <a:rPr sz="2250" u="heavy" spc="-204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FOR </a:t>
            </a:r>
            <a:r>
              <a:rPr sz="2250" u="heavy" spc="-13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MORE </a:t>
            </a:r>
            <a:r>
              <a:rPr sz="2250" u="heavy" spc="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ON </a:t>
            </a:r>
            <a:r>
              <a:rPr sz="2250" u="heavy" spc="-19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THE </a:t>
            </a:r>
            <a:r>
              <a:rPr sz="2250" u="heavy" spc="-15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DOLLY </a:t>
            </a:r>
            <a:r>
              <a:rPr sz="2250" u="heavy" spc="-1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ZOOM </a:t>
            </a:r>
            <a:r>
              <a:rPr sz="2250" u="heavy" spc="1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IN </a:t>
            </a:r>
            <a:r>
              <a:rPr sz="2250" u="heavy" spc="1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</a:rPr>
              <a:t> </a:t>
            </a:r>
            <a:r>
              <a:rPr sz="2250" u="heavy" spc="-13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</a:rPr>
              <a:t>VARIOUS</a:t>
            </a:r>
            <a:r>
              <a:rPr sz="2250" u="heavy" spc="-2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</a:rPr>
              <a:t> </a:t>
            </a:r>
            <a:r>
              <a:rPr sz="2250" u="heavy" spc="-13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</a:rPr>
              <a:t>FILMS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7524" y="1120597"/>
            <a:ext cx="6011545" cy="5530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450" spc="120" dirty="0"/>
              <a:t>TRACKING/DOLLY </a:t>
            </a:r>
            <a:r>
              <a:rPr sz="3450" spc="114" dirty="0"/>
              <a:t>SHOT</a:t>
            </a:r>
            <a:r>
              <a:rPr sz="3450" spc="400" dirty="0"/>
              <a:t> </a:t>
            </a:r>
            <a:r>
              <a:rPr sz="3450" spc="140" dirty="0"/>
              <a:t>EXAMPLE</a:t>
            </a:r>
            <a:endParaRPr sz="3450"/>
          </a:p>
        </p:txBody>
      </p:sp>
      <p:sp>
        <p:nvSpPr>
          <p:cNvPr id="3" name="object 3"/>
          <p:cNvSpPr txBox="1"/>
          <p:nvPr/>
        </p:nvSpPr>
        <p:spPr>
          <a:xfrm>
            <a:off x="580745" y="1596009"/>
            <a:ext cx="8155940" cy="4344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318770" indent="-228600" algn="just">
              <a:lnSpc>
                <a:spcPct val="110000"/>
              </a:lnSpc>
              <a:spcBef>
                <a:spcPts val="100"/>
              </a:spcBef>
              <a:buClr>
                <a:srgbClr val="2A1A00"/>
              </a:buClr>
              <a:buChar char="•"/>
              <a:tabLst>
                <a:tab pos="241300" algn="l"/>
              </a:tabLst>
            </a:pPr>
            <a:r>
              <a:rPr sz="2700" spc="-90" dirty="0">
                <a:solidFill>
                  <a:srgbClr val="585858"/>
                </a:solidFill>
                <a:latin typeface="Arial"/>
                <a:cs typeface="Arial"/>
              </a:rPr>
              <a:t>This </a:t>
            </a:r>
            <a:r>
              <a:rPr sz="2700" spc="-80" dirty="0">
                <a:solidFill>
                  <a:srgbClr val="585858"/>
                </a:solidFill>
                <a:latin typeface="Arial"/>
                <a:cs typeface="Arial"/>
              </a:rPr>
              <a:t>is </a:t>
            </a:r>
            <a:r>
              <a:rPr sz="2700" spc="-10" dirty="0">
                <a:solidFill>
                  <a:srgbClr val="585858"/>
                </a:solidFill>
                <a:latin typeface="Arial"/>
                <a:cs typeface="Arial"/>
              </a:rPr>
              <a:t>when </a:t>
            </a:r>
            <a:r>
              <a:rPr sz="2700" spc="-130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700" spc="-60" dirty="0">
                <a:solidFill>
                  <a:srgbClr val="585858"/>
                </a:solidFill>
                <a:latin typeface="Arial"/>
                <a:cs typeface="Arial"/>
              </a:rPr>
              <a:t>camera </a:t>
            </a:r>
            <a:r>
              <a:rPr sz="2700" spc="-25" dirty="0">
                <a:solidFill>
                  <a:srgbClr val="585858"/>
                </a:solidFill>
                <a:latin typeface="Arial"/>
                <a:cs typeface="Arial"/>
              </a:rPr>
              <a:t>physically </a:t>
            </a:r>
            <a:r>
              <a:rPr sz="2700" spc="-45" dirty="0">
                <a:solidFill>
                  <a:srgbClr val="585858"/>
                </a:solidFill>
                <a:latin typeface="Arial"/>
                <a:cs typeface="Arial"/>
              </a:rPr>
              <a:t>moves </a:t>
            </a:r>
            <a:r>
              <a:rPr sz="2700" spc="60" dirty="0">
                <a:solidFill>
                  <a:srgbClr val="585858"/>
                </a:solidFill>
                <a:latin typeface="Arial"/>
                <a:cs typeface="Arial"/>
              </a:rPr>
              <a:t>through </a:t>
            </a:r>
            <a:r>
              <a:rPr sz="2700" spc="-130" dirty="0">
                <a:solidFill>
                  <a:srgbClr val="585858"/>
                </a:solidFill>
                <a:latin typeface="Arial"/>
                <a:cs typeface="Arial"/>
              </a:rPr>
              <a:t>a  </a:t>
            </a:r>
            <a:r>
              <a:rPr sz="2700" spc="-100" dirty="0">
                <a:solidFill>
                  <a:srgbClr val="585858"/>
                </a:solidFill>
                <a:latin typeface="Arial"/>
                <a:cs typeface="Arial"/>
              </a:rPr>
              <a:t>scene </a:t>
            </a:r>
            <a:r>
              <a:rPr sz="2700" spc="50" dirty="0">
                <a:solidFill>
                  <a:srgbClr val="585858"/>
                </a:solidFill>
                <a:latin typeface="Arial"/>
                <a:cs typeface="Arial"/>
              </a:rPr>
              <a:t>on </a:t>
            </a:r>
            <a:r>
              <a:rPr sz="2700" spc="-254" dirty="0">
                <a:solidFill>
                  <a:srgbClr val="585858"/>
                </a:solidFill>
                <a:latin typeface="Arial"/>
                <a:cs typeface="Arial"/>
              </a:rPr>
              <a:t>TRACKS </a:t>
            </a:r>
            <a:r>
              <a:rPr sz="2700" spc="-45" dirty="0">
                <a:solidFill>
                  <a:srgbClr val="585858"/>
                </a:solidFill>
                <a:latin typeface="Arial"/>
                <a:cs typeface="Arial"/>
              </a:rPr>
              <a:t>via </a:t>
            </a:r>
            <a:r>
              <a:rPr sz="2700" spc="-130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700" spc="-175" dirty="0">
                <a:solidFill>
                  <a:srgbClr val="585858"/>
                </a:solidFill>
                <a:latin typeface="Arial"/>
                <a:cs typeface="Arial"/>
              </a:rPr>
              <a:t>DOLLY– </a:t>
            </a:r>
            <a:r>
              <a:rPr sz="2700" spc="5" dirty="0">
                <a:solidFill>
                  <a:srgbClr val="585858"/>
                </a:solidFill>
                <a:latin typeface="Arial"/>
                <a:cs typeface="Arial"/>
              </a:rPr>
              <a:t>it’s </a:t>
            </a:r>
            <a:r>
              <a:rPr sz="2700" spc="35" dirty="0">
                <a:solidFill>
                  <a:srgbClr val="585858"/>
                </a:solidFill>
                <a:latin typeface="Arial"/>
                <a:cs typeface="Arial"/>
              </a:rPr>
              <a:t>how </a:t>
            </a:r>
            <a:r>
              <a:rPr sz="2700" spc="-130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700" spc="10" dirty="0">
                <a:solidFill>
                  <a:srgbClr val="585858"/>
                </a:solidFill>
                <a:latin typeface="Arial"/>
                <a:cs typeface="Arial"/>
              </a:rPr>
              <a:t>shot </a:t>
            </a:r>
            <a:r>
              <a:rPr sz="2700" spc="-75" dirty="0">
                <a:solidFill>
                  <a:srgbClr val="585858"/>
                </a:solidFill>
                <a:latin typeface="Arial"/>
                <a:cs typeface="Arial"/>
              </a:rPr>
              <a:t>can  </a:t>
            </a:r>
            <a:r>
              <a:rPr sz="2700" spc="-114" dirty="0">
                <a:solidFill>
                  <a:srgbClr val="585858"/>
                </a:solidFill>
                <a:latin typeface="Arial"/>
                <a:cs typeface="Arial"/>
              </a:rPr>
              <a:t>MOVE </a:t>
            </a:r>
            <a:r>
              <a:rPr sz="2700" spc="60" dirty="0">
                <a:solidFill>
                  <a:srgbClr val="585858"/>
                </a:solidFill>
                <a:latin typeface="Arial"/>
                <a:cs typeface="Arial"/>
              </a:rPr>
              <a:t>through </a:t>
            </a:r>
            <a:r>
              <a:rPr sz="2700" spc="-130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700" spc="-100" dirty="0">
                <a:solidFill>
                  <a:srgbClr val="585858"/>
                </a:solidFill>
                <a:latin typeface="Arial"/>
                <a:cs typeface="Arial"/>
              </a:rPr>
              <a:t>scene </a:t>
            </a:r>
            <a:r>
              <a:rPr sz="2700" spc="65" dirty="0">
                <a:solidFill>
                  <a:srgbClr val="585858"/>
                </a:solidFill>
                <a:latin typeface="Arial"/>
                <a:cs typeface="Arial"/>
              </a:rPr>
              <a:t>and/or </a:t>
            </a:r>
            <a:r>
              <a:rPr sz="2700" spc="-85" dirty="0">
                <a:solidFill>
                  <a:srgbClr val="585858"/>
                </a:solidFill>
                <a:latin typeface="Arial"/>
                <a:cs typeface="Arial"/>
              </a:rPr>
              <a:t>WITH</a:t>
            </a:r>
            <a:r>
              <a:rPr sz="2700" spc="12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700" spc="-65" dirty="0">
                <a:solidFill>
                  <a:srgbClr val="585858"/>
                </a:solidFill>
                <a:latin typeface="Arial"/>
                <a:cs typeface="Arial"/>
              </a:rPr>
              <a:t>characters.</a:t>
            </a:r>
            <a:endParaRPr sz="27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225"/>
              </a:spcBef>
              <a:buClr>
                <a:srgbClr val="2A1A00"/>
              </a:buClr>
              <a:buChar char="•"/>
              <a:tabLst>
                <a:tab pos="240665" algn="l"/>
                <a:tab pos="241300" algn="l"/>
              </a:tabLst>
            </a:pPr>
            <a:r>
              <a:rPr sz="1800" u="heavy" spc="-14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CLICK </a:t>
            </a:r>
            <a:r>
              <a:rPr sz="1800" u="heavy" spc="-21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HERE </a:t>
            </a:r>
            <a:r>
              <a:rPr sz="1800" u="heavy" spc="-17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FOR </a:t>
            </a:r>
            <a:r>
              <a:rPr sz="1800" u="heavy" spc="-11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MORE </a:t>
            </a:r>
            <a:r>
              <a:rPr sz="1800" u="heavy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ON </a:t>
            </a:r>
            <a:r>
              <a:rPr sz="1800" u="heavy" spc="-9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TRACKING/DOLLY </a:t>
            </a:r>
            <a:r>
              <a:rPr sz="1800" u="heavy" spc="-14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SHOTS </a:t>
            </a:r>
            <a:r>
              <a:rPr sz="1800" u="heavy" spc="-6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WITH </a:t>
            </a:r>
            <a:r>
              <a:rPr sz="1800" u="heavy" spc="-18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GREAT </a:t>
            </a:r>
            <a:r>
              <a:rPr sz="1800" u="heavy" spc="-15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EXAMPLES</a:t>
            </a:r>
            <a:endParaRPr sz="1800">
              <a:latin typeface="Arial"/>
              <a:cs typeface="Arial"/>
            </a:endParaRPr>
          </a:p>
          <a:p>
            <a:pPr marL="241300" marR="59690" indent="-228600">
              <a:lnSpc>
                <a:spcPct val="110000"/>
              </a:lnSpc>
              <a:spcBef>
                <a:spcPts val="395"/>
              </a:spcBef>
              <a:buClr>
                <a:srgbClr val="2A1A00"/>
              </a:buClr>
              <a:buChar char="•"/>
              <a:tabLst>
                <a:tab pos="241300" algn="l"/>
              </a:tabLst>
            </a:pPr>
            <a:r>
              <a:rPr sz="2700" spc="-100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700" spc="-70" dirty="0">
                <a:solidFill>
                  <a:srgbClr val="585858"/>
                </a:solidFill>
                <a:latin typeface="Arial"/>
                <a:cs typeface="Arial"/>
              </a:rPr>
              <a:t>basic </a:t>
            </a:r>
            <a:r>
              <a:rPr sz="2700" spc="10" dirty="0">
                <a:solidFill>
                  <a:srgbClr val="585858"/>
                </a:solidFill>
                <a:latin typeface="Arial"/>
                <a:cs typeface="Arial"/>
              </a:rPr>
              <a:t>effect </a:t>
            </a:r>
            <a:r>
              <a:rPr sz="2700" spc="85" dirty="0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sz="2700" spc="-130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700" spc="5" dirty="0">
                <a:solidFill>
                  <a:srgbClr val="585858"/>
                </a:solidFill>
                <a:latin typeface="Arial"/>
                <a:cs typeface="Arial"/>
              </a:rPr>
              <a:t>Tracking/Dolly </a:t>
            </a:r>
            <a:r>
              <a:rPr sz="2700" spc="10" dirty="0">
                <a:solidFill>
                  <a:srgbClr val="585858"/>
                </a:solidFill>
                <a:latin typeface="Arial"/>
                <a:cs typeface="Arial"/>
              </a:rPr>
              <a:t>shot </a:t>
            </a:r>
            <a:r>
              <a:rPr sz="2700" spc="-70" dirty="0">
                <a:solidFill>
                  <a:srgbClr val="585858"/>
                </a:solidFill>
                <a:latin typeface="Arial"/>
                <a:cs typeface="Arial"/>
              </a:rPr>
              <a:t>can </a:t>
            </a:r>
            <a:r>
              <a:rPr sz="2700" spc="-50" dirty="0">
                <a:solidFill>
                  <a:srgbClr val="585858"/>
                </a:solidFill>
                <a:latin typeface="Arial"/>
                <a:cs typeface="Arial"/>
              </a:rPr>
              <a:t>also </a:t>
            </a:r>
            <a:r>
              <a:rPr sz="2700" spc="-5" dirty="0">
                <a:solidFill>
                  <a:srgbClr val="585858"/>
                </a:solidFill>
                <a:latin typeface="Arial"/>
                <a:cs typeface="Arial"/>
              </a:rPr>
              <a:t>be  </a:t>
            </a:r>
            <a:r>
              <a:rPr sz="2700" spc="-40" dirty="0">
                <a:solidFill>
                  <a:srgbClr val="585858"/>
                </a:solidFill>
                <a:latin typeface="Arial"/>
                <a:cs typeface="Arial"/>
              </a:rPr>
              <a:t>achieved </a:t>
            </a:r>
            <a:r>
              <a:rPr sz="2700" spc="20" dirty="0">
                <a:solidFill>
                  <a:srgbClr val="585858"/>
                </a:solidFill>
                <a:latin typeface="Arial"/>
                <a:cs typeface="Arial"/>
              </a:rPr>
              <a:t>by </a:t>
            </a:r>
            <a:r>
              <a:rPr sz="2700" spc="-95" dirty="0">
                <a:solidFill>
                  <a:srgbClr val="585858"/>
                </a:solidFill>
                <a:latin typeface="Arial"/>
                <a:cs typeface="Arial"/>
              </a:rPr>
              <a:t>use </a:t>
            </a:r>
            <a:r>
              <a:rPr sz="2700" spc="85" dirty="0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sz="2700" spc="-130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700" spc="-155" dirty="0">
                <a:solidFill>
                  <a:srgbClr val="585858"/>
                </a:solidFill>
                <a:latin typeface="Arial"/>
                <a:cs typeface="Arial"/>
              </a:rPr>
              <a:t>STEADICAM </a:t>
            </a:r>
            <a:r>
              <a:rPr sz="2700" dirty="0">
                <a:solidFill>
                  <a:srgbClr val="585858"/>
                </a:solidFill>
                <a:latin typeface="Arial"/>
                <a:cs typeface="Arial"/>
              </a:rPr>
              <a:t>which </a:t>
            </a:r>
            <a:r>
              <a:rPr sz="2700" spc="-55" dirty="0">
                <a:solidFill>
                  <a:srgbClr val="585858"/>
                </a:solidFill>
                <a:latin typeface="Arial"/>
                <a:cs typeface="Arial"/>
              </a:rPr>
              <a:t>appears </a:t>
            </a:r>
            <a:r>
              <a:rPr sz="2700" spc="120" dirty="0">
                <a:solidFill>
                  <a:srgbClr val="585858"/>
                </a:solidFill>
                <a:latin typeface="Arial"/>
                <a:cs typeface="Arial"/>
              </a:rPr>
              <a:t>to  </a:t>
            </a:r>
            <a:r>
              <a:rPr sz="2700" spc="65" dirty="0">
                <a:solidFill>
                  <a:srgbClr val="585858"/>
                </a:solidFill>
                <a:latin typeface="Arial"/>
                <a:cs typeface="Arial"/>
              </a:rPr>
              <a:t>“fly” </a:t>
            </a:r>
            <a:r>
              <a:rPr sz="2700" spc="60" dirty="0">
                <a:solidFill>
                  <a:srgbClr val="585858"/>
                </a:solidFill>
                <a:latin typeface="Arial"/>
                <a:cs typeface="Arial"/>
              </a:rPr>
              <a:t>through </a:t>
            </a:r>
            <a:r>
              <a:rPr sz="2700" spc="30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700" spc="-100" dirty="0">
                <a:solidFill>
                  <a:srgbClr val="585858"/>
                </a:solidFill>
                <a:latin typeface="Arial"/>
                <a:cs typeface="Arial"/>
              </a:rPr>
              <a:t>scene </a:t>
            </a:r>
            <a:r>
              <a:rPr sz="2700" spc="-5" dirty="0">
                <a:solidFill>
                  <a:srgbClr val="585858"/>
                </a:solidFill>
                <a:latin typeface="Arial"/>
                <a:cs typeface="Arial"/>
              </a:rPr>
              <a:t>and </a:t>
            </a:r>
            <a:r>
              <a:rPr sz="2700" spc="10" dirty="0">
                <a:solidFill>
                  <a:srgbClr val="585858"/>
                </a:solidFill>
                <a:latin typeface="Arial"/>
                <a:cs typeface="Arial"/>
              </a:rPr>
              <a:t>doesn’t </a:t>
            </a:r>
            <a:r>
              <a:rPr sz="2700" spc="-95" dirty="0">
                <a:solidFill>
                  <a:srgbClr val="585858"/>
                </a:solidFill>
                <a:latin typeface="Arial"/>
                <a:cs typeface="Arial"/>
              </a:rPr>
              <a:t>use</a:t>
            </a:r>
            <a:r>
              <a:rPr sz="2700" spc="-17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700" spc="-45" dirty="0">
                <a:solidFill>
                  <a:srgbClr val="585858"/>
                </a:solidFill>
                <a:latin typeface="Arial"/>
                <a:cs typeface="Arial"/>
              </a:rPr>
              <a:t>tracks</a:t>
            </a:r>
            <a:endParaRPr sz="2700">
              <a:latin typeface="Arial"/>
              <a:cs typeface="Arial"/>
            </a:endParaRPr>
          </a:p>
          <a:p>
            <a:pPr marL="241300" marR="113030" indent="-228600">
              <a:lnSpc>
                <a:spcPct val="110000"/>
              </a:lnSpc>
              <a:spcBef>
                <a:spcPts val="994"/>
              </a:spcBef>
              <a:buClr>
                <a:srgbClr val="2A1A00"/>
              </a:buClr>
              <a:buChar char="•"/>
              <a:tabLst>
                <a:tab pos="240665" algn="l"/>
                <a:tab pos="241300" algn="l"/>
              </a:tabLst>
            </a:pPr>
            <a:r>
              <a:rPr sz="1800" u="heavy" spc="-14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CLICK </a:t>
            </a:r>
            <a:r>
              <a:rPr sz="1800" u="heavy" spc="-21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HERE </a:t>
            </a:r>
            <a:r>
              <a:rPr sz="1800" u="heavy" spc="-17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FOR </a:t>
            </a:r>
            <a:r>
              <a:rPr sz="1800" u="heavy" spc="-4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A </a:t>
            </a:r>
            <a:r>
              <a:rPr sz="1800" u="heavy" spc="-10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LOOK AT </a:t>
            </a:r>
            <a:r>
              <a:rPr sz="1800" u="heavy" spc="-15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THE </a:t>
            </a:r>
            <a:r>
              <a:rPr sz="1800" u="heavy" spc="-10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STEADICAM </a:t>
            </a:r>
            <a:r>
              <a:rPr sz="1800" u="heavy" spc="-1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AND </a:t>
            </a:r>
            <a:r>
              <a:rPr sz="1800" u="heavy" spc="-16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FIVE </a:t>
            </a:r>
            <a:r>
              <a:rPr sz="1800" u="heavy" spc="-114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MILESTONE </a:t>
            </a:r>
            <a:r>
              <a:rPr sz="1800" u="heavy" spc="-21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USES </a:t>
            </a:r>
            <a:r>
              <a:rPr sz="1800" u="heavy" spc="-13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3"/>
              </a:rPr>
              <a:t>OF </a:t>
            </a:r>
            <a:r>
              <a:rPr sz="1800" u="heavy" spc="-13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</a:rPr>
              <a:t> </a:t>
            </a:r>
            <a:r>
              <a:rPr sz="1800" u="heavy" spc="-9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</a:rPr>
              <a:t>IT</a:t>
            </a:r>
            <a:endParaRPr sz="18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925"/>
              </a:spcBef>
              <a:buClr>
                <a:srgbClr val="2A1A00"/>
              </a:buClr>
              <a:buChar char="•"/>
              <a:tabLst>
                <a:tab pos="240665" algn="l"/>
                <a:tab pos="241300" algn="l"/>
              </a:tabLst>
            </a:pPr>
            <a:r>
              <a:rPr sz="1800" u="heavy" spc="-14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4"/>
              </a:rPr>
              <a:t>CLICK </a:t>
            </a:r>
            <a:r>
              <a:rPr sz="1800" u="heavy" spc="-21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4"/>
              </a:rPr>
              <a:t>HERE </a:t>
            </a:r>
            <a:r>
              <a:rPr sz="1800" u="heavy" spc="-17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4"/>
              </a:rPr>
              <a:t>FOR </a:t>
            </a:r>
            <a:r>
              <a:rPr sz="1800" u="heavy" spc="-15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4"/>
              </a:rPr>
              <a:t>EVEN </a:t>
            </a:r>
            <a:r>
              <a:rPr sz="1800" u="heavy" spc="-11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4"/>
              </a:rPr>
              <a:t>MORE </a:t>
            </a:r>
            <a:r>
              <a:rPr sz="1800" u="heavy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4"/>
              </a:rPr>
              <a:t>ON </a:t>
            </a:r>
            <a:r>
              <a:rPr sz="1800" u="heavy" spc="-15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4"/>
              </a:rPr>
              <a:t>THE </a:t>
            </a:r>
            <a:r>
              <a:rPr sz="1800" u="heavy" spc="-10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4"/>
              </a:rPr>
              <a:t>STEADICAM FROM </a:t>
            </a:r>
            <a:r>
              <a:rPr sz="1800" u="heavy" spc="-14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4"/>
              </a:rPr>
              <a:t>ITS</a:t>
            </a:r>
            <a:r>
              <a:rPr sz="1800" u="heavy" spc="-2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sz="1800" u="heavy" spc="-10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4"/>
              </a:rPr>
              <a:t>INVENTOR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7524" y="1120597"/>
            <a:ext cx="4262120" cy="5530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450" spc="80" dirty="0"/>
              <a:t>DOLLY </a:t>
            </a:r>
            <a:r>
              <a:rPr sz="3450" spc="105" dirty="0"/>
              <a:t>VS. </a:t>
            </a:r>
            <a:r>
              <a:rPr sz="3450" spc="114" dirty="0"/>
              <a:t>ZOOM</a:t>
            </a:r>
            <a:r>
              <a:rPr sz="3450" spc="580" dirty="0"/>
              <a:t> </a:t>
            </a:r>
            <a:r>
              <a:rPr sz="3450" spc="125" dirty="0"/>
              <a:t>SHOTS</a:t>
            </a:r>
            <a:endParaRPr sz="3450"/>
          </a:p>
        </p:txBody>
      </p:sp>
      <p:sp>
        <p:nvSpPr>
          <p:cNvPr id="3" name="object 3"/>
          <p:cNvSpPr txBox="1"/>
          <p:nvPr/>
        </p:nvSpPr>
        <p:spPr>
          <a:xfrm>
            <a:off x="1752726" y="1856319"/>
            <a:ext cx="5711825" cy="1685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5080" indent="-228600">
              <a:lnSpc>
                <a:spcPct val="110000"/>
              </a:lnSpc>
              <a:spcBef>
                <a:spcPts val="95"/>
              </a:spcBef>
              <a:buClr>
                <a:srgbClr val="2A1A00"/>
              </a:buClr>
              <a:buChar char="•"/>
              <a:tabLst>
                <a:tab pos="241300" algn="l"/>
              </a:tabLst>
            </a:pPr>
            <a:r>
              <a:rPr sz="3300" u="heavy" spc="-7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Click </a:t>
            </a:r>
            <a:r>
              <a:rPr sz="3300" u="heavy" spc="-3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here </a:t>
            </a:r>
            <a:r>
              <a:rPr sz="3300" u="heavy" spc="8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for </a:t>
            </a:r>
            <a:r>
              <a:rPr sz="3300" u="heavy" spc="-16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a </a:t>
            </a:r>
            <a:r>
              <a:rPr sz="3300" u="heavy" spc="1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great video  </a:t>
            </a:r>
            <a:r>
              <a:rPr sz="3300" u="heavy" spc="5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about </a:t>
            </a:r>
            <a:r>
              <a:rPr sz="3300" u="heavy" spc="4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the </a:t>
            </a:r>
            <a:r>
              <a:rPr sz="3300" u="heavy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difference</a:t>
            </a:r>
            <a:r>
              <a:rPr sz="3300" u="heavy" spc="-21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3300" u="heavy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between </a:t>
            </a:r>
            <a:r>
              <a:rPr sz="3300" u="heavy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</a:rPr>
              <a:t> </a:t>
            </a:r>
            <a:r>
              <a:rPr sz="3300" u="heavy" spc="-22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</a:rPr>
              <a:t>DOLLY </a:t>
            </a:r>
            <a:r>
              <a:rPr sz="3300" u="heavy" spc="-1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</a:rPr>
              <a:t>and </a:t>
            </a:r>
            <a:r>
              <a:rPr sz="3300" u="heavy" spc="-2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</a:rPr>
              <a:t>ZOOM</a:t>
            </a:r>
            <a:r>
              <a:rPr sz="3300" u="heavy" spc="15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</a:rPr>
              <a:t> </a:t>
            </a:r>
            <a:r>
              <a:rPr sz="3300" u="heavy" spc="-4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</a:rPr>
              <a:t>shots</a:t>
            </a:r>
            <a:endParaRPr sz="33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6563" y="292735"/>
            <a:ext cx="5906135" cy="1356995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2700" marR="5080">
              <a:lnSpc>
                <a:spcPts val="4970"/>
              </a:lnSpc>
              <a:spcBef>
                <a:spcPts val="720"/>
              </a:spcBef>
            </a:pPr>
            <a:r>
              <a:rPr spc="100" dirty="0"/>
              <a:t>SHOT </a:t>
            </a:r>
            <a:r>
              <a:rPr spc="110" dirty="0"/>
              <a:t>SIZES, MOVES, </a:t>
            </a:r>
            <a:r>
              <a:rPr spc="85" dirty="0"/>
              <a:t>AND  </a:t>
            </a:r>
            <a:r>
              <a:rPr spc="110" dirty="0"/>
              <a:t>FRAMING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7788" y="1500901"/>
            <a:ext cx="8227695" cy="446849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41300" marR="989965" indent="-228600">
              <a:lnSpc>
                <a:spcPct val="108000"/>
              </a:lnSpc>
              <a:spcBef>
                <a:spcPts val="110"/>
              </a:spcBef>
              <a:buClr>
                <a:srgbClr val="2A1A00"/>
              </a:buClr>
              <a:buChar char="•"/>
              <a:tabLst>
                <a:tab pos="241300" algn="l"/>
              </a:tabLst>
            </a:pPr>
            <a:r>
              <a:rPr sz="2700" spc="-60" dirty="0">
                <a:solidFill>
                  <a:srgbClr val="585858"/>
                </a:solidFill>
                <a:latin typeface="Arial"/>
                <a:cs typeface="Arial"/>
              </a:rPr>
              <a:t>Remember; </a:t>
            </a:r>
            <a:r>
              <a:rPr sz="2850" b="1" i="1" u="heavy" spc="-110" dirty="0">
                <a:solidFill>
                  <a:srgbClr val="585858"/>
                </a:solidFill>
                <a:uFill>
                  <a:solidFill>
                    <a:srgbClr val="585858"/>
                  </a:solidFill>
                </a:uFill>
                <a:latin typeface="Arial-BoldItalicMT"/>
                <a:cs typeface="Arial-BoldItalicMT"/>
              </a:rPr>
              <a:t>every</a:t>
            </a:r>
            <a:r>
              <a:rPr sz="2850" b="1" i="1" spc="-110" dirty="0">
                <a:solidFill>
                  <a:srgbClr val="585858"/>
                </a:solidFill>
                <a:latin typeface="Arial-BoldItalicMT"/>
                <a:cs typeface="Arial-BoldItalicMT"/>
              </a:rPr>
              <a:t> </a:t>
            </a:r>
            <a:r>
              <a:rPr sz="2700" spc="10" dirty="0">
                <a:solidFill>
                  <a:srgbClr val="585858"/>
                </a:solidFill>
                <a:latin typeface="Arial"/>
                <a:cs typeface="Arial"/>
              </a:rPr>
              <a:t>shot </a:t>
            </a:r>
            <a:r>
              <a:rPr sz="2700" spc="-80" dirty="0">
                <a:solidFill>
                  <a:srgbClr val="585858"/>
                </a:solidFill>
                <a:latin typeface="Arial"/>
                <a:cs typeface="Arial"/>
              </a:rPr>
              <a:t>is </a:t>
            </a:r>
            <a:r>
              <a:rPr sz="2700" dirty="0">
                <a:solidFill>
                  <a:srgbClr val="585858"/>
                </a:solidFill>
                <a:latin typeface="Arial"/>
                <a:cs typeface="Arial"/>
              </a:rPr>
              <a:t>comprised </a:t>
            </a:r>
            <a:r>
              <a:rPr sz="2700" spc="85" dirty="0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sz="2700" spc="-45" dirty="0">
                <a:solidFill>
                  <a:srgbClr val="585858"/>
                </a:solidFill>
                <a:latin typeface="Arial"/>
                <a:cs typeface="Arial"/>
              </a:rPr>
              <a:t>3 </a:t>
            </a:r>
            <a:r>
              <a:rPr sz="2700" spc="-65" dirty="0">
                <a:solidFill>
                  <a:srgbClr val="585858"/>
                </a:solidFill>
                <a:latin typeface="Arial"/>
                <a:cs typeface="Arial"/>
              </a:rPr>
              <a:t>basic  </a:t>
            </a:r>
            <a:r>
              <a:rPr sz="2700" spc="-50" dirty="0">
                <a:solidFill>
                  <a:srgbClr val="585858"/>
                </a:solidFill>
                <a:latin typeface="Arial"/>
                <a:cs typeface="Arial"/>
              </a:rPr>
              <a:t>decisions:</a:t>
            </a:r>
            <a:endParaRPr sz="2700">
              <a:latin typeface="Arial"/>
              <a:cs typeface="Arial"/>
            </a:endParaRPr>
          </a:p>
          <a:p>
            <a:pPr marL="697865" lvl="1" indent="-227965">
              <a:lnSpc>
                <a:spcPct val="100000"/>
              </a:lnSpc>
              <a:spcBef>
                <a:spcPts val="1035"/>
              </a:spcBef>
              <a:buClr>
                <a:srgbClr val="2A1A00"/>
              </a:buClr>
              <a:buChar char="–"/>
              <a:tabLst>
                <a:tab pos="698500" algn="l"/>
              </a:tabLst>
            </a:pPr>
            <a:r>
              <a:rPr sz="2700" spc="-240" dirty="0">
                <a:solidFill>
                  <a:srgbClr val="585858"/>
                </a:solidFill>
                <a:latin typeface="Arial"/>
                <a:cs typeface="Arial"/>
              </a:rPr>
              <a:t>SIZE</a:t>
            </a:r>
            <a:endParaRPr sz="2700">
              <a:latin typeface="Arial"/>
              <a:cs typeface="Arial"/>
            </a:endParaRPr>
          </a:p>
          <a:p>
            <a:pPr marL="697865" lvl="1" indent="-227965">
              <a:lnSpc>
                <a:spcPct val="100000"/>
              </a:lnSpc>
              <a:spcBef>
                <a:spcPts val="1019"/>
              </a:spcBef>
              <a:buClr>
                <a:srgbClr val="2A1A00"/>
              </a:buClr>
              <a:buChar char="–"/>
              <a:tabLst>
                <a:tab pos="698500" algn="l"/>
              </a:tabLst>
            </a:pPr>
            <a:r>
              <a:rPr sz="2700" spc="-190" dirty="0">
                <a:solidFill>
                  <a:srgbClr val="585858"/>
                </a:solidFill>
                <a:latin typeface="Arial"/>
                <a:cs typeface="Arial"/>
              </a:rPr>
              <a:t>ANGLE</a:t>
            </a:r>
            <a:endParaRPr sz="2700">
              <a:latin typeface="Arial"/>
              <a:cs typeface="Arial"/>
            </a:endParaRPr>
          </a:p>
          <a:p>
            <a:pPr marL="697865" marR="527685" lvl="1" indent="-227965">
              <a:lnSpc>
                <a:spcPct val="106100"/>
              </a:lnSpc>
              <a:spcBef>
                <a:spcPts val="825"/>
              </a:spcBef>
              <a:buClr>
                <a:srgbClr val="2A1A00"/>
              </a:buClr>
              <a:buChar char="–"/>
              <a:tabLst>
                <a:tab pos="698500" algn="l"/>
              </a:tabLst>
            </a:pPr>
            <a:r>
              <a:rPr sz="2700" spc="-110" dirty="0">
                <a:solidFill>
                  <a:srgbClr val="585858"/>
                </a:solidFill>
                <a:latin typeface="Arial"/>
                <a:cs typeface="Arial"/>
              </a:rPr>
              <a:t>MOVEMENT </a:t>
            </a:r>
            <a:r>
              <a:rPr sz="2700" spc="-60" dirty="0">
                <a:solidFill>
                  <a:srgbClr val="585858"/>
                </a:solidFill>
                <a:latin typeface="Arial"/>
                <a:cs typeface="Arial"/>
              </a:rPr>
              <a:t>(even </a:t>
            </a:r>
            <a:r>
              <a:rPr sz="2700" spc="70" dirty="0">
                <a:solidFill>
                  <a:srgbClr val="585858"/>
                </a:solidFill>
                <a:latin typeface="Arial"/>
                <a:cs typeface="Arial"/>
              </a:rPr>
              <a:t>if </a:t>
            </a:r>
            <a:r>
              <a:rPr sz="2700" spc="45" dirty="0">
                <a:solidFill>
                  <a:srgbClr val="585858"/>
                </a:solidFill>
                <a:latin typeface="Arial"/>
                <a:cs typeface="Arial"/>
              </a:rPr>
              <a:t>that </a:t>
            </a:r>
            <a:r>
              <a:rPr sz="2700" spc="20" dirty="0">
                <a:solidFill>
                  <a:srgbClr val="585858"/>
                </a:solidFill>
                <a:latin typeface="Arial"/>
                <a:cs typeface="Arial"/>
              </a:rPr>
              <a:t>movement </a:t>
            </a:r>
            <a:r>
              <a:rPr sz="2700" spc="-80" dirty="0">
                <a:solidFill>
                  <a:srgbClr val="585858"/>
                </a:solidFill>
                <a:latin typeface="Arial"/>
                <a:cs typeface="Arial"/>
              </a:rPr>
              <a:t>is </a:t>
            </a:r>
            <a:r>
              <a:rPr sz="2700" spc="15" dirty="0">
                <a:solidFill>
                  <a:srgbClr val="585858"/>
                </a:solidFill>
                <a:latin typeface="Arial"/>
                <a:cs typeface="Arial"/>
              </a:rPr>
              <a:t>“none”,  </a:t>
            </a:r>
            <a:r>
              <a:rPr sz="2700" dirty="0">
                <a:solidFill>
                  <a:srgbClr val="585858"/>
                </a:solidFill>
                <a:latin typeface="Arial"/>
                <a:cs typeface="Arial"/>
              </a:rPr>
              <a:t>that’s </a:t>
            </a:r>
            <a:r>
              <a:rPr sz="2850" b="1" i="1" u="heavy" spc="-75" dirty="0">
                <a:solidFill>
                  <a:srgbClr val="585858"/>
                </a:solidFill>
                <a:uFill>
                  <a:solidFill>
                    <a:srgbClr val="585858"/>
                  </a:solidFill>
                </a:uFill>
                <a:latin typeface="Arial-BoldItalicMT"/>
                <a:cs typeface="Arial-BoldItalicMT"/>
              </a:rPr>
              <a:t>still</a:t>
            </a:r>
            <a:r>
              <a:rPr sz="2850" b="1" i="1" spc="-75" dirty="0">
                <a:solidFill>
                  <a:srgbClr val="585858"/>
                </a:solidFill>
                <a:latin typeface="Arial-BoldItalicMT"/>
                <a:cs typeface="Arial-BoldItalicMT"/>
              </a:rPr>
              <a:t> </a:t>
            </a:r>
            <a:r>
              <a:rPr sz="2700" spc="-130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700" spc="-15" dirty="0">
                <a:solidFill>
                  <a:srgbClr val="585858"/>
                </a:solidFill>
                <a:latin typeface="Arial"/>
                <a:cs typeface="Arial"/>
              </a:rPr>
              <a:t>decision </a:t>
            </a:r>
            <a:r>
              <a:rPr sz="2700" spc="40" dirty="0">
                <a:solidFill>
                  <a:srgbClr val="585858"/>
                </a:solidFill>
                <a:latin typeface="Arial"/>
                <a:cs typeface="Arial"/>
              </a:rPr>
              <a:t>about </a:t>
            </a:r>
            <a:r>
              <a:rPr sz="2700" spc="-5" dirty="0">
                <a:solidFill>
                  <a:srgbClr val="585858"/>
                </a:solidFill>
                <a:latin typeface="Arial"/>
                <a:cs typeface="Arial"/>
              </a:rPr>
              <a:t>movement,</a:t>
            </a:r>
            <a:r>
              <a:rPr sz="2700" spc="3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700" dirty="0">
                <a:solidFill>
                  <a:srgbClr val="585858"/>
                </a:solidFill>
                <a:latin typeface="Arial"/>
                <a:cs typeface="Arial"/>
              </a:rPr>
              <a:t>right?)</a:t>
            </a:r>
            <a:endParaRPr sz="2700">
              <a:latin typeface="Arial"/>
              <a:cs typeface="Arial"/>
            </a:endParaRPr>
          </a:p>
          <a:p>
            <a:pPr marL="241300" marR="5080" indent="-228600">
              <a:lnSpc>
                <a:spcPct val="110000"/>
              </a:lnSpc>
              <a:spcBef>
                <a:spcPts val="650"/>
              </a:spcBef>
              <a:buClr>
                <a:srgbClr val="2A1A00"/>
              </a:buClr>
              <a:buChar char="•"/>
              <a:tabLst>
                <a:tab pos="241300" algn="l"/>
              </a:tabLst>
            </a:pPr>
            <a:r>
              <a:rPr sz="2700" spc="15" dirty="0">
                <a:solidFill>
                  <a:srgbClr val="585858"/>
                </a:solidFill>
                <a:latin typeface="Arial"/>
                <a:cs typeface="Arial"/>
              </a:rPr>
              <a:t>How </a:t>
            </a:r>
            <a:r>
              <a:rPr sz="2700" spc="-10" dirty="0">
                <a:solidFill>
                  <a:srgbClr val="585858"/>
                </a:solidFill>
                <a:latin typeface="Arial"/>
                <a:cs typeface="Arial"/>
              </a:rPr>
              <a:t>and </a:t>
            </a:r>
            <a:r>
              <a:rPr sz="2700" spc="-5" dirty="0">
                <a:solidFill>
                  <a:srgbClr val="585858"/>
                </a:solidFill>
                <a:latin typeface="Arial"/>
                <a:cs typeface="Arial"/>
              </a:rPr>
              <a:t>why </a:t>
            </a:r>
            <a:r>
              <a:rPr sz="2700" spc="-45" dirty="0">
                <a:solidFill>
                  <a:srgbClr val="585858"/>
                </a:solidFill>
                <a:latin typeface="Arial"/>
                <a:cs typeface="Arial"/>
              </a:rPr>
              <a:t>these </a:t>
            </a:r>
            <a:r>
              <a:rPr sz="2700" spc="-35" dirty="0">
                <a:solidFill>
                  <a:srgbClr val="585858"/>
                </a:solidFill>
                <a:latin typeface="Arial"/>
                <a:cs typeface="Arial"/>
              </a:rPr>
              <a:t>decisions </a:t>
            </a:r>
            <a:r>
              <a:rPr sz="2700" spc="-65" dirty="0">
                <a:solidFill>
                  <a:srgbClr val="585858"/>
                </a:solidFill>
                <a:latin typeface="Arial"/>
                <a:cs typeface="Arial"/>
              </a:rPr>
              <a:t>are </a:t>
            </a:r>
            <a:r>
              <a:rPr sz="2700" spc="-20" dirty="0">
                <a:solidFill>
                  <a:srgbClr val="585858"/>
                </a:solidFill>
                <a:latin typeface="Arial"/>
                <a:cs typeface="Arial"/>
              </a:rPr>
              <a:t>made </a:t>
            </a:r>
            <a:r>
              <a:rPr sz="2700" spc="-65" dirty="0">
                <a:solidFill>
                  <a:srgbClr val="585858"/>
                </a:solidFill>
                <a:latin typeface="Arial"/>
                <a:cs typeface="Arial"/>
              </a:rPr>
              <a:t>are  </a:t>
            </a:r>
            <a:r>
              <a:rPr sz="2700" spc="10" dirty="0">
                <a:solidFill>
                  <a:srgbClr val="585858"/>
                </a:solidFill>
                <a:latin typeface="Arial"/>
                <a:cs typeface="Arial"/>
              </a:rPr>
              <a:t>incredibly </a:t>
            </a:r>
            <a:r>
              <a:rPr sz="2700" spc="55" dirty="0">
                <a:solidFill>
                  <a:srgbClr val="585858"/>
                </a:solidFill>
                <a:latin typeface="Arial"/>
                <a:cs typeface="Arial"/>
              </a:rPr>
              <a:t>important </a:t>
            </a:r>
            <a:r>
              <a:rPr sz="2700" spc="-170" dirty="0">
                <a:solidFill>
                  <a:srgbClr val="585858"/>
                </a:solidFill>
                <a:latin typeface="Arial"/>
                <a:cs typeface="Arial"/>
              </a:rPr>
              <a:t>as </a:t>
            </a:r>
            <a:r>
              <a:rPr sz="2700" spc="10" dirty="0">
                <a:solidFill>
                  <a:srgbClr val="585858"/>
                </a:solidFill>
                <a:latin typeface="Arial"/>
                <a:cs typeface="Arial"/>
              </a:rPr>
              <a:t>they </a:t>
            </a:r>
            <a:r>
              <a:rPr sz="2700" spc="20" dirty="0">
                <a:solidFill>
                  <a:srgbClr val="585858"/>
                </a:solidFill>
                <a:latin typeface="Arial"/>
                <a:cs typeface="Arial"/>
              </a:rPr>
              <a:t>determine </a:t>
            </a:r>
            <a:r>
              <a:rPr sz="2700" spc="30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700" spc="10" dirty="0">
                <a:solidFill>
                  <a:srgbClr val="585858"/>
                </a:solidFill>
                <a:latin typeface="Arial"/>
                <a:cs typeface="Arial"/>
              </a:rPr>
              <a:t>effect </a:t>
            </a:r>
            <a:r>
              <a:rPr sz="2700" spc="30" dirty="0">
                <a:solidFill>
                  <a:srgbClr val="585858"/>
                </a:solidFill>
                <a:latin typeface="Arial"/>
                <a:cs typeface="Arial"/>
              </a:rPr>
              <a:t>the  </a:t>
            </a:r>
            <a:r>
              <a:rPr sz="2700" spc="-45" dirty="0">
                <a:solidFill>
                  <a:srgbClr val="585858"/>
                </a:solidFill>
                <a:latin typeface="Arial"/>
                <a:cs typeface="Arial"/>
              </a:rPr>
              <a:t>visual </a:t>
            </a:r>
            <a:r>
              <a:rPr sz="2700" spc="50" dirty="0">
                <a:solidFill>
                  <a:srgbClr val="585858"/>
                </a:solidFill>
                <a:latin typeface="Arial"/>
                <a:cs typeface="Arial"/>
              </a:rPr>
              <a:t>production </a:t>
            </a:r>
            <a:r>
              <a:rPr sz="2700" spc="40" dirty="0">
                <a:solidFill>
                  <a:srgbClr val="585858"/>
                </a:solidFill>
                <a:latin typeface="Arial"/>
                <a:cs typeface="Arial"/>
              </a:rPr>
              <a:t>will </a:t>
            </a:r>
            <a:r>
              <a:rPr sz="2700" spc="-70" dirty="0">
                <a:solidFill>
                  <a:srgbClr val="585858"/>
                </a:solidFill>
                <a:latin typeface="Arial"/>
                <a:cs typeface="Arial"/>
              </a:rPr>
              <a:t>have </a:t>
            </a:r>
            <a:r>
              <a:rPr sz="2700" spc="50" dirty="0">
                <a:solidFill>
                  <a:srgbClr val="585858"/>
                </a:solidFill>
                <a:latin typeface="Arial"/>
                <a:cs typeface="Arial"/>
              </a:rPr>
              <a:t>on </a:t>
            </a:r>
            <a:r>
              <a:rPr sz="2700" spc="30" dirty="0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sz="2700" spc="-13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700" spc="-30" dirty="0">
                <a:solidFill>
                  <a:srgbClr val="585858"/>
                </a:solidFill>
                <a:latin typeface="Arial"/>
                <a:cs typeface="Arial"/>
              </a:rPr>
              <a:t>audience</a:t>
            </a:r>
            <a:endParaRPr sz="27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7524" y="752602"/>
            <a:ext cx="697801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05" dirty="0"/>
              <a:t>LOOKING </a:t>
            </a:r>
            <a:r>
              <a:rPr spc="100" dirty="0"/>
              <a:t>ROOM </a:t>
            </a:r>
            <a:r>
              <a:rPr spc="-5" dirty="0"/>
              <a:t>&amp;</a:t>
            </a:r>
            <a:r>
              <a:rPr spc="720" dirty="0"/>
              <a:t> </a:t>
            </a:r>
            <a:r>
              <a:rPr spc="114" dirty="0"/>
              <a:t>HEADROOM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7788" y="1511527"/>
            <a:ext cx="8242300" cy="1837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422909" indent="-228600">
              <a:lnSpc>
                <a:spcPct val="110100"/>
              </a:lnSpc>
              <a:spcBef>
                <a:spcPts val="100"/>
              </a:spcBef>
              <a:buClr>
                <a:srgbClr val="2A1A00"/>
              </a:buClr>
              <a:buChar char="•"/>
              <a:tabLst>
                <a:tab pos="241300" algn="l"/>
              </a:tabLst>
            </a:pPr>
            <a:r>
              <a:rPr sz="2700" spc="-20" dirty="0">
                <a:solidFill>
                  <a:srgbClr val="585858"/>
                </a:solidFill>
                <a:latin typeface="Arial"/>
                <a:cs typeface="Arial"/>
              </a:rPr>
              <a:t>When </a:t>
            </a:r>
            <a:r>
              <a:rPr sz="2700" spc="35" dirty="0">
                <a:solidFill>
                  <a:srgbClr val="585858"/>
                </a:solidFill>
                <a:latin typeface="Arial"/>
                <a:cs typeface="Arial"/>
              </a:rPr>
              <a:t>framing </a:t>
            </a:r>
            <a:r>
              <a:rPr sz="2700" spc="-130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700" spc="-15" dirty="0">
                <a:solidFill>
                  <a:srgbClr val="585858"/>
                </a:solidFill>
                <a:latin typeface="Arial"/>
                <a:cs typeface="Arial"/>
              </a:rPr>
              <a:t>person </a:t>
            </a:r>
            <a:r>
              <a:rPr sz="2700" spc="35" dirty="0">
                <a:solidFill>
                  <a:srgbClr val="585858"/>
                </a:solidFill>
                <a:latin typeface="Arial"/>
                <a:cs typeface="Arial"/>
              </a:rPr>
              <a:t>in </a:t>
            </a:r>
            <a:r>
              <a:rPr sz="2700" spc="-130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700" spc="-25" dirty="0">
                <a:solidFill>
                  <a:srgbClr val="585858"/>
                </a:solidFill>
                <a:latin typeface="Arial"/>
                <a:cs typeface="Arial"/>
              </a:rPr>
              <a:t>shot, </a:t>
            </a:r>
            <a:r>
              <a:rPr sz="2700" spc="20" dirty="0">
                <a:solidFill>
                  <a:srgbClr val="585858"/>
                </a:solidFill>
                <a:latin typeface="Arial"/>
                <a:cs typeface="Arial"/>
              </a:rPr>
              <a:t>you </a:t>
            </a:r>
            <a:r>
              <a:rPr sz="2700" spc="35" dirty="0">
                <a:solidFill>
                  <a:srgbClr val="585858"/>
                </a:solidFill>
                <a:latin typeface="Arial"/>
                <a:cs typeface="Arial"/>
              </a:rPr>
              <a:t>traditionally  </a:t>
            </a:r>
            <a:r>
              <a:rPr sz="2700" spc="-45" dirty="0">
                <a:solidFill>
                  <a:srgbClr val="585858"/>
                </a:solidFill>
                <a:latin typeface="Arial"/>
                <a:cs typeface="Arial"/>
              </a:rPr>
              <a:t>make </a:t>
            </a:r>
            <a:r>
              <a:rPr sz="2700" spc="-10" dirty="0">
                <a:solidFill>
                  <a:srgbClr val="585858"/>
                </a:solidFill>
                <a:latin typeface="Arial"/>
                <a:cs typeface="Arial"/>
              </a:rPr>
              <a:t>certain </a:t>
            </a:r>
            <a:r>
              <a:rPr sz="2700" spc="20" dirty="0">
                <a:solidFill>
                  <a:srgbClr val="585858"/>
                </a:solidFill>
                <a:latin typeface="Arial"/>
                <a:cs typeface="Arial"/>
              </a:rPr>
              <a:t>you </a:t>
            </a:r>
            <a:r>
              <a:rPr sz="2700" spc="-5" dirty="0">
                <a:solidFill>
                  <a:srgbClr val="585858"/>
                </a:solidFill>
                <a:latin typeface="Arial"/>
                <a:cs typeface="Arial"/>
              </a:rPr>
              <a:t>frame </a:t>
            </a:r>
            <a:r>
              <a:rPr sz="2700" spc="110" dirty="0">
                <a:solidFill>
                  <a:srgbClr val="585858"/>
                </a:solidFill>
                <a:latin typeface="Arial"/>
                <a:cs typeface="Arial"/>
              </a:rPr>
              <a:t>it </a:t>
            </a:r>
            <a:r>
              <a:rPr sz="2700" spc="-65" dirty="0">
                <a:solidFill>
                  <a:srgbClr val="585858"/>
                </a:solidFill>
                <a:latin typeface="Arial"/>
                <a:cs typeface="Arial"/>
              </a:rPr>
              <a:t>so </a:t>
            </a:r>
            <a:r>
              <a:rPr sz="2700" spc="120" dirty="0">
                <a:solidFill>
                  <a:srgbClr val="585858"/>
                </a:solidFill>
                <a:latin typeface="Arial"/>
                <a:cs typeface="Arial"/>
              </a:rPr>
              <a:t>to </a:t>
            </a:r>
            <a:r>
              <a:rPr sz="2700" spc="-5" dirty="0">
                <a:solidFill>
                  <a:srgbClr val="585858"/>
                </a:solidFill>
                <a:latin typeface="Arial"/>
                <a:cs typeface="Arial"/>
              </a:rPr>
              <a:t>give </a:t>
            </a:r>
            <a:r>
              <a:rPr sz="2700" spc="30" dirty="0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sz="2700" spc="-28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700" spc="-15" dirty="0">
                <a:solidFill>
                  <a:srgbClr val="585858"/>
                </a:solidFill>
                <a:latin typeface="Arial"/>
                <a:cs typeface="Arial"/>
              </a:rPr>
              <a:t>person</a:t>
            </a:r>
            <a:endParaRPr sz="2700">
              <a:latin typeface="Arial"/>
              <a:cs typeface="Arial"/>
            </a:endParaRPr>
          </a:p>
          <a:p>
            <a:pPr marL="241300" marR="5080">
              <a:lnSpc>
                <a:spcPct val="110000"/>
              </a:lnSpc>
            </a:pPr>
            <a:r>
              <a:rPr sz="2700" spc="25" dirty="0">
                <a:solidFill>
                  <a:srgbClr val="585858"/>
                </a:solidFill>
                <a:latin typeface="Arial"/>
                <a:cs typeface="Arial"/>
              </a:rPr>
              <a:t>enough </a:t>
            </a:r>
            <a:r>
              <a:rPr sz="2700" spc="-120" dirty="0">
                <a:solidFill>
                  <a:srgbClr val="585858"/>
                </a:solidFill>
                <a:latin typeface="Arial"/>
                <a:cs typeface="Arial"/>
              </a:rPr>
              <a:t>LOOKING </a:t>
            </a:r>
            <a:r>
              <a:rPr sz="2700" spc="-80" dirty="0">
                <a:solidFill>
                  <a:srgbClr val="585858"/>
                </a:solidFill>
                <a:latin typeface="Arial"/>
                <a:cs typeface="Arial"/>
              </a:rPr>
              <a:t>ROOM </a:t>
            </a:r>
            <a:r>
              <a:rPr sz="2700" spc="-10" dirty="0">
                <a:solidFill>
                  <a:srgbClr val="585858"/>
                </a:solidFill>
                <a:latin typeface="Arial"/>
                <a:cs typeface="Arial"/>
              </a:rPr>
              <a:t>and </a:t>
            </a:r>
            <a:r>
              <a:rPr sz="2700" spc="75" dirty="0">
                <a:solidFill>
                  <a:srgbClr val="585858"/>
                </a:solidFill>
                <a:latin typeface="Arial"/>
                <a:cs typeface="Arial"/>
              </a:rPr>
              <a:t>don’t </a:t>
            </a:r>
            <a:r>
              <a:rPr sz="2700" spc="-35" dirty="0">
                <a:solidFill>
                  <a:srgbClr val="585858"/>
                </a:solidFill>
                <a:latin typeface="Arial"/>
                <a:cs typeface="Arial"/>
              </a:rPr>
              <a:t>cram </a:t>
            </a:r>
            <a:r>
              <a:rPr sz="2700" spc="40" dirty="0">
                <a:solidFill>
                  <a:srgbClr val="585858"/>
                </a:solidFill>
                <a:latin typeface="Arial"/>
                <a:cs typeface="Arial"/>
              </a:rPr>
              <a:t>them </a:t>
            </a:r>
            <a:r>
              <a:rPr sz="2700" spc="75" dirty="0">
                <a:solidFill>
                  <a:srgbClr val="585858"/>
                </a:solidFill>
                <a:latin typeface="Arial"/>
                <a:cs typeface="Arial"/>
              </a:rPr>
              <a:t>into  </a:t>
            </a:r>
            <a:r>
              <a:rPr sz="2700" spc="5" dirty="0">
                <a:solidFill>
                  <a:srgbClr val="585858"/>
                </a:solidFill>
                <a:latin typeface="Arial"/>
                <a:cs typeface="Arial"/>
              </a:rPr>
              <a:t>one </a:t>
            </a:r>
            <a:r>
              <a:rPr sz="2700" spc="-40" dirty="0">
                <a:solidFill>
                  <a:srgbClr val="585858"/>
                </a:solidFill>
                <a:latin typeface="Arial"/>
                <a:cs typeface="Arial"/>
              </a:rPr>
              <a:t>side </a:t>
            </a:r>
            <a:r>
              <a:rPr sz="2700" spc="-65" dirty="0">
                <a:solidFill>
                  <a:srgbClr val="585858"/>
                </a:solidFill>
                <a:latin typeface="Arial"/>
                <a:cs typeface="Arial"/>
              </a:rPr>
              <a:t>so </a:t>
            </a:r>
            <a:r>
              <a:rPr sz="2700" spc="10" dirty="0">
                <a:solidFill>
                  <a:srgbClr val="585858"/>
                </a:solidFill>
                <a:latin typeface="Arial"/>
                <a:cs typeface="Arial"/>
              </a:rPr>
              <a:t>they </a:t>
            </a:r>
            <a:r>
              <a:rPr sz="2700" spc="50" dirty="0">
                <a:solidFill>
                  <a:srgbClr val="585858"/>
                </a:solidFill>
                <a:latin typeface="Arial"/>
                <a:cs typeface="Arial"/>
              </a:rPr>
              <a:t>look </a:t>
            </a:r>
            <a:r>
              <a:rPr sz="2700" dirty="0">
                <a:solidFill>
                  <a:srgbClr val="585858"/>
                </a:solidFill>
                <a:latin typeface="Arial"/>
                <a:cs typeface="Arial"/>
              </a:rPr>
              <a:t>like they’re </a:t>
            </a:r>
            <a:r>
              <a:rPr sz="2700" spc="40" dirty="0">
                <a:solidFill>
                  <a:srgbClr val="585858"/>
                </a:solidFill>
                <a:latin typeface="Arial"/>
                <a:cs typeface="Arial"/>
              </a:rPr>
              <a:t>bumped </a:t>
            </a:r>
            <a:r>
              <a:rPr sz="2700" spc="45" dirty="0">
                <a:solidFill>
                  <a:srgbClr val="585858"/>
                </a:solidFill>
                <a:latin typeface="Arial"/>
                <a:cs typeface="Arial"/>
              </a:rPr>
              <a:t>up</a:t>
            </a:r>
            <a:r>
              <a:rPr sz="2700" spc="-18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700" spc="-20" dirty="0">
                <a:solidFill>
                  <a:srgbClr val="585858"/>
                </a:solidFill>
                <a:latin typeface="Arial"/>
                <a:cs typeface="Arial"/>
              </a:rPr>
              <a:t>against</a:t>
            </a:r>
            <a:endParaRPr sz="27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39088" y="3364794"/>
            <a:ext cx="932815" cy="6381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2700" spc="-13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2700" spc="-9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700" spc="-40" dirty="0">
                <a:solidFill>
                  <a:srgbClr val="585858"/>
                </a:solidFill>
                <a:latin typeface="Arial"/>
                <a:cs typeface="Arial"/>
              </a:rPr>
              <a:t>wall:</a:t>
            </a:r>
            <a:endParaRPr sz="27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38783" y="3525011"/>
            <a:ext cx="3663696" cy="20589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754879" y="3525011"/>
            <a:ext cx="3668268" cy="20589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093976" y="3474720"/>
            <a:ext cx="2171700" cy="211683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396108" y="3767328"/>
            <a:ext cx="1459865" cy="1477010"/>
          </a:xfrm>
          <a:custGeom>
            <a:avLst/>
            <a:gdLst/>
            <a:ahLst/>
            <a:cxnLst/>
            <a:rect l="l" t="t" r="r" b="b"/>
            <a:pathLst>
              <a:path w="1459864" h="1477010">
                <a:moveTo>
                  <a:pt x="756284" y="738378"/>
                </a:moveTo>
                <a:lnTo>
                  <a:pt x="701629" y="791523"/>
                </a:lnTo>
                <a:lnTo>
                  <a:pt x="1406270" y="1476756"/>
                </a:lnTo>
                <a:lnTo>
                  <a:pt x="1459483" y="1422146"/>
                </a:lnTo>
                <a:lnTo>
                  <a:pt x="756284" y="738378"/>
                </a:lnTo>
                <a:close/>
              </a:path>
              <a:path w="1459864" h="1477010">
                <a:moveTo>
                  <a:pt x="646978" y="738378"/>
                </a:moveTo>
                <a:lnTo>
                  <a:pt x="0" y="1367536"/>
                </a:lnTo>
                <a:lnTo>
                  <a:pt x="53086" y="1422146"/>
                </a:lnTo>
                <a:lnTo>
                  <a:pt x="701629" y="791523"/>
                </a:lnTo>
                <a:lnTo>
                  <a:pt x="646978" y="738378"/>
                </a:lnTo>
                <a:close/>
              </a:path>
              <a:path w="1459864" h="1477010">
                <a:moveTo>
                  <a:pt x="701629" y="685232"/>
                </a:moveTo>
                <a:lnTo>
                  <a:pt x="646978" y="738378"/>
                </a:lnTo>
                <a:lnTo>
                  <a:pt x="701629" y="791523"/>
                </a:lnTo>
                <a:lnTo>
                  <a:pt x="756284" y="738378"/>
                </a:lnTo>
                <a:lnTo>
                  <a:pt x="701629" y="685232"/>
                </a:lnTo>
                <a:close/>
              </a:path>
              <a:path w="1459864" h="1477010">
                <a:moveTo>
                  <a:pt x="53086" y="54610"/>
                </a:moveTo>
                <a:lnTo>
                  <a:pt x="0" y="109220"/>
                </a:lnTo>
                <a:lnTo>
                  <a:pt x="646978" y="738378"/>
                </a:lnTo>
                <a:lnTo>
                  <a:pt x="701629" y="685232"/>
                </a:lnTo>
                <a:lnTo>
                  <a:pt x="53086" y="54610"/>
                </a:lnTo>
                <a:close/>
              </a:path>
              <a:path w="1459864" h="1477010">
                <a:moveTo>
                  <a:pt x="1406270" y="0"/>
                </a:moveTo>
                <a:lnTo>
                  <a:pt x="701629" y="685232"/>
                </a:lnTo>
                <a:lnTo>
                  <a:pt x="756284" y="738378"/>
                </a:lnTo>
                <a:lnTo>
                  <a:pt x="1459483" y="54610"/>
                </a:lnTo>
                <a:lnTo>
                  <a:pt x="140627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57857" y="3542029"/>
            <a:ext cx="1988820" cy="1930400"/>
          </a:xfrm>
          <a:custGeom>
            <a:avLst/>
            <a:gdLst/>
            <a:ahLst/>
            <a:cxnLst/>
            <a:rect l="l" t="t" r="r" b="b"/>
            <a:pathLst>
              <a:path w="1988820" h="1930400">
                <a:moveTo>
                  <a:pt x="1170305" y="1917700"/>
                </a:moveTo>
                <a:lnTo>
                  <a:pt x="818515" y="1917700"/>
                </a:lnTo>
                <a:lnTo>
                  <a:pt x="843026" y="1930400"/>
                </a:lnTo>
                <a:lnTo>
                  <a:pt x="1145667" y="1930400"/>
                </a:lnTo>
                <a:lnTo>
                  <a:pt x="1170305" y="1917700"/>
                </a:lnTo>
                <a:close/>
              </a:path>
              <a:path w="1988820" h="1930400">
                <a:moveTo>
                  <a:pt x="76200" y="965200"/>
                </a:moveTo>
                <a:lnTo>
                  <a:pt x="2755" y="1038644"/>
                </a:lnTo>
                <a:lnTo>
                  <a:pt x="2920" y="1041400"/>
                </a:lnTo>
                <a:lnTo>
                  <a:pt x="5206" y="1066800"/>
                </a:lnTo>
                <a:lnTo>
                  <a:pt x="11556" y="1117600"/>
                </a:lnTo>
                <a:lnTo>
                  <a:pt x="20193" y="1168400"/>
                </a:lnTo>
                <a:lnTo>
                  <a:pt x="31368" y="1206500"/>
                </a:lnTo>
                <a:lnTo>
                  <a:pt x="37845" y="1231900"/>
                </a:lnTo>
                <a:lnTo>
                  <a:pt x="44831" y="1257300"/>
                </a:lnTo>
                <a:lnTo>
                  <a:pt x="60451" y="1308100"/>
                </a:lnTo>
                <a:lnTo>
                  <a:pt x="78231" y="1346200"/>
                </a:lnTo>
                <a:lnTo>
                  <a:pt x="98170" y="1384300"/>
                </a:lnTo>
                <a:lnTo>
                  <a:pt x="120142" y="1435100"/>
                </a:lnTo>
                <a:lnTo>
                  <a:pt x="144018" y="1473200"/>
                </a:lnTo>
                <a:lnTo>
                  <a:pt x="169925" y="1511300"/>
                </a:lnTo>
                <a:lnTo>
                  <a:pt x="197612" y="1549400"/>
                </a:lnTo>
                <a:lnTo>
                  <a:pt x="227203" y="1587500"/>
                </a:lnTo>
                <a:lnTo>
                  <a:pt x="258444" y="1625600"/>
                </a:lnTo>
                <a:lnTo>
                  <a:pt x="291338" y="1651000"/>
                </a:lnTo>
                <a:lnTo>
                  <a:pt x="326009" y="1689100"/>
                </a:lnTo>
                <a:lnTo>
                  <a:pt x="361950" y="1714500"/>
                </a:lnTo>
                <a:lnTo>
                  <a:pt x="399542" y="1739900"/>
                </a:lnTo>
                <a:lnTo>
                  <a:pt x="438531" y="1778000"/>
                </a:lnTo>
                <a:lnTo>
                  <a:pt x="478917" y="1790700"/>
                </a:lnTo>
                <a:lnTo>
                  <a:pt x="520573" y="1816100"/>
                </a:lnTo>
                <a:lnTo>
                  <a:pt x="563372" y="1841500"/>
                </a:lnTo>
                <a:lnTo>
                  <a:pt x="607568" y="1866900"/>
                </a:lnTo>
                <a:lnTo>
                  <a:pt x="745998" y="1905000"/>
                </a:lnTo>
                <a:lnTo>
                  <a:pt x="770001" y="1917700"/>
                </a:lnTo>
                <a:lnTo>
                  <a:pt x="1218945" y="1917700"/>
                </a:lnTo>
                <a:lnTo>
                  <a:pt x="1242821" y="1905000"/>
                </a:lnTo>
                <a:lnTo>
                  <a:pt x="1381379" y="1866900"/>
                </a:lnTo>
                <a:lnTo>
                  <a:pt x="1403477" y="1854200"/>
                </a:lnTo>
                <a:lnTo>
                  <a:pt x="853313" y="1854200"/>
                </a:lnTo>
                <a:lnTo>
                  <a:pt x="830707" y="1841500"/>
                </a:lnTo>
                <a:lnTo>
                  <a:pt x="785876" y="1841500"/>
                </a:lnTo>
                <a:lnTo>
                  <a:pt x="763651" y="1828800"/>
                </a:lnTo>
                <a:lnTo>
                  <a:pt x="719074" y="1816100"/>
                </a:lnTo>
                <a:lnTo>
                  <a:pt x="593979" y="1778000"/>
                </a:lnTo>
                <a:lnTo>
                  <a:pt x="554482" y="1752600"/>
                </a:lnTo>
                <a:lnTo>
                  <a:pt x="516255" y="1727200"/>
                </a:lnTo>
                <a:lnTo>
                  <a:pt x="478790" y="1701800"/>
                </a:lnTo>
                <a:lnTo>
                  <a:pt x="442975" y="1676400"/>
                </a:lnTo>
                <a:lnTo>
                  <a:pt x="408178" y="1651000"/>
                </a:lnTo>
                <a:lnTo>
                  <a:pt x="375157" y="1625600"/>
                </a:lnTo>
                <a:lnTo>
                  <a:pt x="343154" y="1600200"/>
                </a:lnTo>
                <a:lnTo>
                  <a:pt x="312800" y="1562100"/>
                </a:lnTo>
                <a:lnTo>
                  <a:pt x="284099" y="1536700"/>
                </a:lnTo>
                <a:lnTo>
                  <a:pt x="256920" y="1498600"/>
                </a:lnTo>
                <a:lnTo>
                  <a:pt x="231520" y="1460500"/>
                </a:lnTo>
                <a:lnTo>
                  <a:pt x="207644" y="1435100"/>
                </a:lnTo>
                <a:lnTo>
                  <a:pt x="185800" y="1397000"/>
                </a:lnTo>
                <a:lnTo>
                  <a:pt x="165481" y="1358900"/>
                </a:lnTo>
                <a:lnTo>
                  <a:pt x="147319" y="1308100"/>
                </a:lnTo>
                <a:lnTo>
                  <a:pt x="131063" y="1270000"/>
                </a:lnTo>
                <a:lnTo>
                  <a:pt x="116840" y="1231900"/>
                </a:lnTo>
                <a:lnTo>
                  <a:pt x="110743" y="1206500"/>
                </a:lnTo>
                <a:lnTo>
                  <a:pt x="104775" y="1193800"/>
                </a:lnTo>
                <a:lnTo>
                  <a:pt x="99441" y="1168400"/>
                </a:lnTo>
                <a:lnTo>
                  <a:pt x="94487" y="1143000"/>
                </a:lnTo>
                <a:lnTo>
                  <a:pt x="90297" y="1130300"/>
                </a:lnTo>
                <a:lnTo>
                  <a:pt x="86741" y="1104900"/>
                </a:lnTo>
                <a:lnTo>
                  <a:pt x="83438" y="1079500"/>
                </a:lnTo>
                <a:lnTo>
                  <a:pt x="80899" y="1054100"/>
                </a:lnTo>
                <a:lnTo>
                  <a:pt x="78867" y="1041400"/>
                </a:lnTo>
                <a:lnTo>
                  <a:pt x="29589" y="1041400"/>
                </a:lnTo>
                <a:lnTo>
                  <a:pt x="53705" y="1028700"/>
                </a:lnTo>
                <a:lnTo>
                  <a:pt x="70082" y="1003300"/>
                </a:lnTo>
                <a:lnTo>
                  <a:pt x="76207" y="965930"/>
                </a:lnTo>
                <a:lnTo>
                  <a:pt x="76200" y="965200"/>
                </a:lnTo>
                <a:close/>
              </a:path>
              <a:path w="1988820" h="1930400">
                <a:moveTo>
                  <a:pt x="1381633" y="76200"/>
                </a:moveTo>
                <a:lnTo>
                  <a:pt x="1066165" y="76200"/>
                </a:lnTo>
                <a:lnTo>
                  <a:pt x="1089787" y="88900"/>
                </a:lnTo>
                <a:lnTo>
                  <a:pt x="1158367" y="88900"/>
                </a:lnTo>
                <a:lnTo>
                  <a:pt x="1181227" y="101600"/>
                </a:lnTo>
                <a:lnTo>
                  <a:pt x="1225295" y="101600"/>
                </a:lnTo>
                <a:lnTo>
                  <a:pt x="1270127" y="114300"/>
                </a:lnTo>
                <a:lnTo>
                  <a:pt x="1312671" y="139700"/>
                </a:lnTo>
                <a:lnTo>
                  <a:pt x="1394968" y="165100"/>
                </a:lnTo>
                <a:lnTo>
                  <a:pt x="1434592" y="190500"/>
                </a:lnTo>
                <a:lnTo>
                  <a:pt x="1473072" y="203200"/>
                </a:lnTo>
                <a:lnTo>
                  <a:pt x="1510157" y="228600"/>
                </a:lnTo>
                <a:lnTo>
                  <a:pt x="1546097" y="254000"/>
                </a:lnTo>
                <a:lnTo>
                  <a:pt x="1580895" y="279400"/>
                </a:lnTo>
                <a:lnTo>
                  <a:pt x="1613916" y="317500"/>
                </a:lnTo>
                <a:lnTo>
                  <a:pt x="1645793" y="342900"/>
                </a:lnTo>
                <a:lnTo>
                  <a:pt x="1676272" y="368300"/>
                </a:lnTo>
                <a:lnTo>
                  <a:pt x="1704975" y="406400"/>
                </a:lnTo>
                <a:lnTo>
                  <a:pt x="1732153" y="444500"/>
                </a:lnTo>
                <a:lnTo>
                  <a:pt x="1757553" y="469900"/>
                </a:lnTo>
                <a:lnTo>
                  <a:pt x="1781302" y="508000"/>
                </a:lnTo>
                <a:lnTo>
                  <a:pt x="1803272" y="546100"/>
                </a:lnTo>
                <a:lnTo>
                  <a:pt x="1823466" y="584200"/>
                </a:lnTo>
                <a:lnTo>
                  <a:pt x="1841627" y="622300"/>
                </a:lnTo>
                <a:lnTo>
                  <a:pt x="1857883" y="660400"/>
                </a:lnTo>
                <a:lnTo>
                  <a:pt x="1872233" y="711200"/>
                </a:lnTo>
                <a:lnTo>
                  <a:pt x="1878203" y="723900"/>
                </a:lnTo>
                <a:lnTo>
                  <a:pt x="1884045" y="749300"/>
                </a:lnTo>
                <a:lnTo>
                  <a:pt x="1889379" y="774700"/>
                </a:lnTo>
                <a:lnTo>
                  <a:pt x="1894332" y="787400"/>
                </a:lnTo>
                <a:lnTo>
                  <a:pt x="1898522" y="812800"/>
                </a:lnTo>
                <a:lnTo>
                  <a:pt x="1902206" y="838200"/>
                </a:lnTo>
                <a:lnTo>
                  <a:pt x="1905508" y="863600"/>
                </a:lnTo>
                <a:lnTo>
                  <a:pt x="1907920" y="876300"/>
                </a:lnTo>
                <a:lnTo>
                  <a:pt x="1910080" y="901700"/>
                </a:lnTo>
                <a:lnTo>
                  <a:pt x="1911477" y="927100"/>
                </a:lnTo>
                <a:lnTo>
                  <a:pt x="1912366" y="952500"/>
                </a:lnTo>
                <a:lnTo>
                  <a:pt x="1912493" y="990600"/>
                </a:lnTo>
                <a:lnTo>
                  <a:pt x="1911477" y="1016000"/>
                </a:lnTo>
                <a:lnTo>
                  <a:pt x="1910080" y="1041400"/>
                </a:lnTo>
                <a:lnTo>
                  <a:pt x="1907920" y="1066800"/>
                </a:lnTo>
                <a:lnTo>
                  <a:pt x="1905254" y="1079500"/>
                </a:lnTo>
                <a:lnTo>
                  <a:pt x="1902079" y="1104900"/>
                </a:lnTo>
                <a:lnTo>
                  <a:pt x="1898269" y="1130300"/>
                </a:lnTo>
                <a:lnTo>
                  <a:pt x="1893951" y="1155700"/>
                </a:lnTo>
                <a:lnTo>
                  <a:pt x="1889125" y="1168400"/>
                </a:lnTo>
                <a:lnTo>
                  <a:pt x="1883791" y="1193800"/>
                </a:lnTo>
                <a:lnTo>
                  <a:pt x="1877821" y="1219200"/>
                </a:lnTo>
                <a:lnTo>
                  <a:pt x="1871345" y="1231900"/>
                </a:lnTo>
                <a:lnTo>
                  <a:pt x="1856613" y="1282700"/>
                </a:lnTo>
                <a:lnTo>
                  <a:pt x="1840230" y="1320800"/>
                </a:lnTo>
                <a:lnTo>
                  <a:pt x="1821815" y="1358900"/>
                </a:lnTo>
                <a:lnTo>
                  <a:pt x="1801495" y="1397000"/>
                </a:lnTo>
                <a:lnTo>
                  <a:pt x="1779396" y="1435100"/>
                </a:lnTo>
                <a:lnTo>
                  <a:pt x="1755394" y="1473200"/>
                </a:lnTo>
                <a:lnTo>
                  <a:pt x="1729867" y="1498600"/>
                </a:lnTo>
                <a:lnTo>
                  <a:pt x="1702689" y="1536700"/>
                </a:lnTo>
                <a:lnTo>
                  <a:pt x="1673733" y="1574800"/>
                </a:lnTo>
                <a:lnTo>
                  <a:pt x="1643380" y="1600200"/>
                </a:lnTo>
                <a:lnTo>
                  <a:pt x="1611376" y="1625600"/>
                </a:lnTo>
                <a:lnTo>
                  <a:pt x="1577975" y="1663700"/>
                </a:lnTo>
                <a:lnTo>
                  <a:pt x="1543177" y="1689100"/>
                </a:lnTo>
                <a:lnTo>
                  <a:pt x="1507108" y="1714500"/>
                </a:lnTo>
                <a:lnTo>
                  <a:pt x="1469770" y="1727200"/>
                </a:lnTo>
                <a:lnTo>
                  <a:pt x="1431290" y="1752600"/>
                </a:lnTo>
                <a:lnTo>
                  <a:pt x="1391539" y="1778000"/>
                </a:lnTo>
                <a:lnTo>
                  <a:pt x="1350898" y="1790700"/>
                </a:lnTo>
                <a:lnTo>
                  <a:pt x="1222756" y="1828800"/>
                </a:lnTo>
                <a:lnTo>
                  <a:pt x="1201293" y="1841500"/>
                </a:lnTo>
                <a:lnTo>
                  <a:pt x="1156334" y="1841500"/>
                </a:lnTo>
                <a:lnTo>
                  <a:pt x="1133729" y="1854200"/>
                </a:lnTo>
                <a:lnTo>
                  <a:pt x="1403477" y="1854200"/>
                </a:lnTo>
                <a:lnTo>
                  <a:pt x="1425575" y="1841500"/>
                </a:lnTo>
                <a:lnTo>
                  <a:pt x="1468373" y="1816100"/>
                </a:lnTo>
                <a:lnTo>
                  <a:pt x="1510157" y="1790700"/>
                </a:lnTo>
                <a:lnTo>
                  <a:pt x="1550416" y="1778000"/>
                </a:lnTo>
                <a:lnTo>
                  <a:pt x="1589405" y="1739900"/>
                </a:lnTo>
                <a:lnTo>
                  <a:pt x="1626996" y="1714500"/>
                </a:lnTo>
                <a:lnTo>
                  <a:pt x="1663065" y="1689100"/>
                </a:lnTo>
                <a:lnTo>
                  <a:pt x="1697608" y="1651000"/>
                </a:lnTo>
                <a:lnTo>
                  <a:pt x="1730629" y="1625600"/>
                </a:lnTo>
                <a:lnTo>
                  <a:pt x="1761870" y="1587500"/>
                </a:lnTo>
                <a:lnTo>
                  <a:pt x="1791334" y="1549400"/>
                </a:lnTo>
                <a:lnTo>
                  <a:pt x="1819147" y="1511300"/>
                </a:lnTo>
                <a:lnTo>
                  <a:pt x="1844929" y="1473200"/>
                </a:lnTo>
                <a:lnTo>
                  <a:pt x="1868932" y="1435100"/>
                </a:lnTo>
                <a:lnTo>
                  <a:pt x="1890776" y="1384300"/>
                </a:lnTo>
                <a:lnTo>
                  <a:pt x="1910842" y="1346200"/>
                </a:lnTo>
                <a:lnTo>
                  <a:pt x="1928495" y="1308100"/>
                </a:lnTo>
                <a:lnTo>
                  <a:pt x="1944243" y="1257300"/>
                </a:lnTo>
                <a:lnTo>
                  <a:pt x="1951228" y="1231900"/>
                </a:lnTo>
                <a:lnTo>
                  <a:pt x="1957578" y="1206500"/>
                </a:lnTo>
                <a:lnTo>
                  <a:pt x="1963546" y="1193800"/>
                </a:lnTo>
                <a:lnTo>
                  <a:pt x="1973453" y="1143000"/>
                </a:lnTo>
                <a:lnTo>
                  <a:pt x="1980945" y="1092200"/>
                </a:lnTo>
                <a:lnTo>
                  <a:pt x="1986026" y="1041400"/>
                </a:lnTo>
                <a:lnTo>
                  <a:pt x="1988693" y="990600"/>
                </a:lnTo>
                <a:lnTo>
                  <a:pt x="1988566" y="952500"/>
                </a:lnTo>
                <a:lnTo>
                  <a:pt x="1988439" y="939800"/>
                </a:lnTo>
                <a:lnTo>
                  <a:pt x="1987550" y="914400"/>
                </a:lnTo>
                <a:lnTo>
                  <a:pt x="1985898" y="901700"/>
                </a:lnTo>
                <a:lnTo>
                  <a:pt x="1983613" y="876300"/>
                </a:lnTo>
                <a:lnTo>
                  <a:pt x="1977263" y="825500"/>
                </a:lnTo>
                <a:lnTo>
                  <a:pt x="1968627" y="774700"/>
                </a:lnTo>
                <a:lnTo>
                  <a:pt x="1957451" y="723900"/>
                </a:lnTo>
                <a:lnTo>
                  <a:pt x="1951101" y="711200"/>
                </a:lnTo>
                <a:lnTo>
                  <a:pt x="1944116" y="685800"/>
                </a:lnTo>
                <a:lnTo>
                  <a:pt x="1928495" y="635000"/>
                </a:lnTo>
                <a:lnTo>
                  <a:pt x="1910715" y="596900"/>
                </a:lnTo>
                <a:lnTo>
                  <a:pt x="1890776" y="546100"/>
                </a:lnTo>
                <a:lnTo>
                  <a:pt x="1868805" y="508000"/>
                </a:lnTo>
                <a:lnTo>
                  <a:pt x="1844929" y="469900"/>
                </a:lnTo>
                <a:lnTo>
                  <a:pt x="1819147" y="431800"/>
                </a:lnTo>
                <a:lnTo>
                  <a:pt x="1791334" y="393700"/>
                </a:lnTo>
                <a:lnTo>
                  <a:pt x="1761870" y="355600"/>
                </a:lnTo>
                <a:lnTo>
                  <a:pt x="1730629" y="317500"/>
                </a:lnTo>
                <a:lnTo>
                  <a:pt x="1697608" y="292100"/>
                </a:lnTo>
                <a:lnTo>
                  <a:pt x="1663065" y="254000"/>
                </a:lnTo>
                <a:lnTo>
                  <a:pt x="1627123" y="228600"/>
                </a:lnTo>
                <a:lnTo>
                  <a:pt x="1589405" y="190500"/>
                </a:lnTo>
                <a:lnTo>
                  <a:pt x="1550543" y="165100"/>
                </a:lnTo>
                <a:lnTo>
                  <a:pt x="1510157" y="139700"/>
                </a:lnTo>
                <a:lnTo>
                  <a:pt x="1468501" y="114300"/>
                </a:lnTo>
                <a:lnTo>
                  <a:pt x="1425575" y="101600"/>
                </a:lnTo>
                <a:lnTo>
                  <a:pt x="1381633" y="76200"/>
                </a:lnTo>
                <a:close/>
              </a:path>
              <a:path w="1988820" h="1930400">
                <a:moveTo>
                  <a:pt x="2755" y="1038644"/>
                </a:moveTo>
                <a:lnTo>
                  <a:pt x="0" y="1041400"/>
                </a:lnTo>
                <a:lnTo>
                  <a:pt x="2920" y="1041400"/>
                </a:lnTo>
                <a:lnTo>
                  <a:pt x="2755" y="1038644"/>
                </a:lnTo>
                <a:close/>
              </a:path>
              <a:path w="1988820" h="1930400">
                <a:moveTo>
                  <a:pt x="76207" y="965930"/>
                </a:moveTo>
                <a:lnTo>
                  <a:pt x="70082" y="1003300"/>
                </a:lnTo>
                <a:lnTo>
                  <a:pt x="53705" y="1028700"/>
                </a:lnTo>
                <a:lnTo>
                  <a:pt x="29589" y="1041400"/>
                </a:lnTo>
                <a:lnTo>
                  <a:pt x="78867" y="1041400"/>
                </a:lnTo>
                <a:lnTo>
                  <a:pt x="77343" y="1016000"/>
                </a:lnTo>
                <a:lnTo>
                  <a:pt x="76454" y="990600"/>
                </a:lnTo>
                <a:lnTo>
                  <a:pt x="76207" y="965930"/>
                </a:lnTo>
                <a:close/>
              </a:path>
              <a:path w="1988820" h="1930400">
                <a:moveTo>
                  <a:pt x="76200" y="965200"/>
                </a:moveTo>
                <a:lnTo>
                  <a:pt x="0" y="965200"/>
                </a:lnTo>
                <a:lnTo>
                  <a:pt x="254" y="990600"/>
                </a:lnTo>
                <a:lnTo>
                  <a:pt x="1397" y="1016000"/>
                </a:lnTo>
                <a:lnTo>
                  <a:pt x="2755" y="1038644"/>
                </a:lnTo>
                <a:lnTo>
                  <a:pt x="76200" y="965200"/>
                </a:lnTo>
                <a:close/>
              </a:path>
              <a:path w="1988820" h="1930400">
                <a:moveTo>
                  <a:pt x="1219072" y="25400"/>
                </a:moveTo>
                <a:lnTo>
                  <a:pt x="769747" y="25400"/>
                </a:lnTo>
                <a:lnTo>
                  <a:pt x="745870" y="38100"/>
                </a:lnTo>
                <a:lnTo>
                  <a:pt x="607313" y="76200"/>
                </a:lnTo>
                <a:lnTo>
                  <a:pt x="563372" y="101600"/>
                </a:lnTo>
                <a:lnTo>
                  <a:pt x="520445" y="114300"/>
                </a:lnTo>
                <a:lnTo>
                  <a:pt x="478790" y="139700"/>
                </a:lnTo>
                <a:lnTo>
                  <a:pt x="438404" y="165100"/>
                </a:lnTo>
                <a:lnTo>
                  <a:pt x="399542" y="190500"/>
                </a:lnTo>
                <a:lnTo>
                  <a:pt x="361950" y="228600"/>
                </a:lnTo>
                <a:lnTo>
                  <a:pt x="325881" y="254000"/>
                </a:lnTo>
                <a:lnTo>
                  <a:pt x="291338" y="292100"/>
                </a:lnTo>
                <a:lnTo>
                  <a:pt x="258444" y="317500"/>
                </a:lnTo>
                <a:lnTo>
                  <a:pt x="227203" y="355600"/>
                </a:lnTo>
                <a:lnTo>
                  <a:pt x="197612" y="393700"/>
                </a:lnTo>
                <a:lnTo>
                  <a:pt x="169925" y="431800"/>
                </a:lnTo>
                <a:lnTo>
                  <a:pt x="144018" y="469900"/>
                </a:lnTo>
                <a:lnTo>
                  <a:pt x="120142" y="508000"/>
                </a:lnTo>
                <a:lnTo>
                  <a:pt x="98170" y="546100"/>
                </a:lnTo>
                <a:lnTo>
                  <a:pt x="78231" y="596900"/>
                </a:lnTo>
                <a:lnTo>
                  <a:pt x="60451" y="635000"/>
                </a:lnTo>
                <a:lnTo>
                  <a:pt x="44831" y="685800"/>
                </a:lnTo>
                <a:lnTo>
                  <a:pt x="37845" y="711200"/>
                </a:lnTo>
                <a:lnTo>
                  <a:pt x="31495" y="723900"/>
                </a:lnTo>
                <a:lnTo>
                  <a:pt x="20319" y="774700"/>
                </a:lnTo>
                <a:lnTo>
                  <a:pt x="11556" y="825500"/>
                </a:lnTo>
                <a:lnTo>
                  <a:pt x="5206" y="876300"/>
                </a:lnTo>
                <a:lnTo>
                  <a:pt x="2920" y="901700"/>
                </a:lnTo>
                <a:lnTo>
                  <a:pt x="1397" y="914400"/>
                </a:lnTo>
                <a:lnTo>
                  <a:pt x="381" y="939800"/>
                </a:lnTo>
                <a:lnTo>
                  <a:pt x="126" y="965200"/>
                </a:lnTo>
                <a:lnTo>
                  <a:pt x="76200" y="965200"/>
                </a:lnTo>
                <a:lnTo>
                  <a:pt x="76207" y="965930"/>
                </a:lnTo>
                <a:lnTo>
                  <a:pt x="76326" y="965200"/>
                </a:lnTo>
                <a:lnTo>
                  <a:pt x="76581" y="939800"/>
                </a:lnTo>
                <a:lnTo>
                  <a:pt x="77597" y="927100"/>
                </a:lnTo>
                <a:lnTo>
                  <a:pt x="78993" y="901700"/>
                </a:lnTo>
                <a:lnTo>
                  <a:pt x="81153" y="876300"/>
                </a:lnTo>
                <a:lnTo>
                  <a:pt x="83819" y="850900"/>
                </a:lnTo>
                <a:lnTo>
                  <a:pt x="86994" y="838200"/>
                </a:lnTo>
                <a:lnTo>
                  <a:pt x="90805" y="812800"/>
                </a:lnTo>
                <a:lnTo>
                  <a:pt x="95123" y="787400"/>
                </a:lnTo>
                <a:lnTo>
                  <a:pt x="99949" y="762000"/>
                </a:lnTo>
                <a:lnTo>
                  <a:pt x="105282" y="749300"/>
                </a:lnTo>
                <a:lnTo>
                  <a:pt x="111251" y="723900"/>
                </a:lnTo>
                <a:lnTo>
                  <a:pt x="132461" y="660400"/>
                </a:lnTo>
                <a:lnTo>
                  <a:pt x="148844" y="622300"/>
                </a:lnTo>
                <a:lnTo>
                  <a:pt x="167259" y="584200"/>
                </a:lnTo>
                <a:lnTo>
                  <a:pt x="187579" y="546100"/>
                </a:lnTo>
                <a:lnTo>
                  <a:pt x="209676" y="508000"/>
                </a:lnTo>
                <a:lnTo>
                  <a:pt x="233553" y="469900"/>
                </a:lnTo>
                <a:lnTo>
                  <a:pt x="259206" y="431800"/>
                </a:lnTo>
                <a:lnTo>
                  <a:pt x="286512" y="406400"/>
                </a:lnTo>
                <a:lnTo>
                  <a:pt x="315341" y="368300"/>
                </a:lnTo>
                <a:lnTo>
                  <a:pt x="345820" y="342900"/>
                </a:lnTo>
                <a:lnTo>
                  <a:pt x="377698" y="304800"/>
                </a:lnTo>
                <a:lnTo>
                  <a:pt x="411099" y="279400"/>
                </a:lnTo>
                <a:lnTo>
                  <a:pt x="445897" y="254000"/>
                </a:lnTo>
                <a:lnTo>
                  <a:pt x="481838" y="228600"/>
                </a:lnTo>
                <a:lnTo>
                  <a:pt x="519175" y="203200"/>
                </a:lnTo>
                <a:lnTo>
                  <a:pt x="557784" y="190500"/>
                </a:lnTo>
                <a:lnTo>
                  <a:pt x="597281" y="165100"/>
                </a:lnTo>
                <a:lnTo>
                  <a:pt x="638048" y="152400"/>
                </a:lnTo>
                <a:lnTo>
                  <a:pt x="679831" y="127000"/>
                </a:lnTo>
                <a:lnTo>
                  <a:pt x="766063" y="101600"/>
                </a:lnTo>
                <a:lnTo>
                  <a:pt x="809751" y="101600"/>
                </a:lnTo>
                <a:lnTo>
                  <a:pt x="832231" y="88900"/>
                </a:lnTo>
                <a:lnTo>
                  <a:pt x="900938" y="88900"/>
                </a:lnTo>
                <a:lnTo>
                  <a:pt x="924306" y="76200"/>
                </a:lnTo>
                <a:lnTo>
                  <a:pt x="1381633" y="76200"/>
                </a:lnTo>
                <a:lnTo>
                  <a:pt x="1243076" y="38100"/>
                </a:lnTo>
                <a:lnTo>
                  <a:pt x="1219072" y="25400"/>
                </a:lnTo>
                <a:close/>
              </a:path>
              <a:path w="1988820" h="1930400">
                <a:moveTo>
                  <a:pt x="1170558" y="12700"/>
                </a:moveTo>
                <a:lnTo>
                  <a:pt x="818261" y="12700"/>
                </a:lnTo>
                <a:lnTo>
                  <a:pt x="793876" y="25400"/>
                </a:lnTo>
                <a:lnTo>
                  <a:pt x="1194943" y="25400"/>
                </a:lnTo>
                <a:lnTo>
                  <a:pt x="1170558" y="12700"/>
                </a:lnTo>
                <a:close/>
              </a:path>
              <a:path w="1988820" h="1930400">
                <a:moveTo>
                  <a:pt x="1070991" y="0"/>
                </a:moveTo>
                <a:lnTo>
                  <a:pt x="917701" y="0"/>
                </a:lnTo>
                <a:lnTo>
                  <a:pt x="892556" y="12700"/>
                </a:lnTo>
                <a:lnTo>
                  <a:pt x="1096137" y="12700"/>
                </a:lnTo>
                <a:lnTo>
                  <a:pt x="107099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79491" y="3461003"/>
            <a:ext cx="2132075" cy="21168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704506" y="4102100"/>
            <a:ext cx="827405" cy="201930"/>
          </a:xfrm>
          <a:custGeom>
            <a:avLst/>
            <a:gdLst/>
            <a:ahLst/>
            <a:cxnLst/>
            <a:rect l="l" t="t" r="r" b="b"/>
            <a:pathLst>
              <a:path w="827404" h="201929">
                <a:moveTo>
                  <a:pt x="101425" y="0"/>
                </a:moveTo>
                <a:lnTo>
                  <a:pt x="61928" y="7874"/>
                </a:lnTo>
                <a:lnTo>
                  <a:pt x="29670" y="29463"/>
                </a:lnTo>
                <a:lnTo>
                  <a:pt x="7953" y="61468"/>
                </a:lnTo>
                <a:lnTo>
                  <a:pt x="47" y="98806"/>
                </a:lnTo>
                <a:lnTo>
                  <a:pt x="0" y="101981"/>
                </a:lnTo>
                <a:lnTo>
                  <a:pt x="333" y="110998"/>
                </a:lnTo>
                <a:lnTo>
                  <a:pt x="12144" y="148717"/>
                </a:lnTo>
                <a:lnTo>
                  <a:pt x="36909" y="178435"/>
                </a:lnTo>
                <a:lnTo>
                  <a:pt x="71199" y="196850"/>
                </a:lnTo>
                <a:lnTo>
                  <a:pt x="101425" y="201422"/>
                </a:lnTo>
                <a:lnTo>
                  <a:pt x="111712" y="201041"/>
                </a:lnTo>
                <a:lnTo>
                  <a:pt x="149685" y="189230"/>
                </a:lnTo>
                <a:lnTo>
                  <a:pt x="179784" y="164845"/>
                </a:lnTo>
                <a:lnTo>
                  <a:pt x="198326" y="130556"/>
                </a:lnTo>
                <a:lnTo>
                  <a:pt x="199549" y="125730"/>
                </a:lnTo>
                <a:lnTo>
                  <a:pt x="99647" y="125730"/>
                </a:lnTo>
                <a:lnTo>
                  <a:pt x="97869" y="125349"/>
                </a:lnTo>
                <a:lnTo>
                  <a:pt x="94440" y="124841"/>
                </a:lnTo>
                <a:lnTo>
                  <a:pt x="92916" y="124206"/>
                </a:lnTo>
                <a:lnTo>
                  <a:pt x="89995" y="123062"/>
                </a:lnTo>
                <a:lnTo>
                  <a:pt x="75644" y="98806"/>
                </a:lnTo>
                <a:lnTo>
                  <a:pt x="76051" y="97027"/>
                </a:lnTo>
                <a:lnTo>
                  <a:pt x="76533" y="94614"/>
                </a:lnTo>
                <a:lnTo>
                  <a:pt x="87709" y="79756"/>
                </a:lnTo>
                <a:lnTo>
                  <a:pt x="90122" y="78358"/>
                </a:lnTo>
                <a:lnTo>
                  <a:pt x="92027" y="77597"/>
                </a:lnTo>
                <a:lnTo>
                  <a:pt x="94821" y="76707"/>
                </a:lnTo>
                <a:lnTo>
                  <a:pt x="97742" y="75945"/>
                </a:lnTo>
                <a:lnTo>
                  <a:pt x="99647" y="75818"/>
                </a:lnTo>
                <a:lnTo>
                  <a:pt x="199596" y="75818"/>
                </a:lnTo>
                <a:lnTo>
                  <a:pt x="198326" y="70738"/>
                </a:lnTo>
                <a:lnTo>
                  <a:pt x="179784" y="36702"/>
                </a:lnTo>
                <a:lnTo>
                  <a:pt x="149685" y="12192"/>
                </a:lnTo>
                <a:lnTo>
                  <a:pt x="111712" y="507"/>
                </a:lnTo>
                <a:lnTo>
                  <a:pt x="101425" y="0"/>
                </a:lnTo>
                <a:close/>
              </a:path>
              <a:path w="827404" h="201929">
                <a:moveTo>
                  <a:pt x="199596" y="75818"/>
                </a:moveTo>
                <a:lnTo>
                  <a:pt x="102314" y="75818"/>
                </a:lnTo>
                <a:lnTo>
                  <a:pt x="104854" y="76200"/>
                </a:lnTo>
                <a:lnTo>
                  <a:pt x="108283" y="76581"/>
                </a:lnTo>
                <a:lnTo>
                  <a:pt x="110442" y="77343"/>
                </a:lnTo>
                <a:lnTo>
                  <a:pt x="126952" y="99441"/>
                </a:lnTo>
                <a:lnTo>
                  <a:pt x="127206" y="102616"/>
                </a:lnTo>
                <a:lnTo>
                  <a:pt x="122126" y="115188"/>
                </a:lnTo>
                <a:lnTo>
                  <a:pt x="120475" y="117348"/>
                </a:lnTo>
                <a:lnTo>
                  <a:pt x="105870" y="125094"/>
                </a:lnTo>
                <a:lnTo>
                  <a:pt x="103076" y="125602"/>
                </a:lnTo>
                <a:lnTo>
                  <a:pt x="99647" y="125730"/>
                </a:lnTo>
                <a:lnTo>
                  <a:pt x="199549" y="125730"/>
                </a:lnTo>
                <a:lnTo>
                  <a:pt x="200739" y="121031"/>
                </a:lnTo>
                <a:lnTo>
                  <a:pt x="202263" y="110998"/>
                </a:lnTo>
                <a:lnTo>
                  <a:pt x="202781" y="102616"/>
                </a:lnTo>
                <a:lnTo>
                  <a:pt x="202717" y="97027"/>
                </a:lnTo>
                <a:lnTo>
                  <a:pt x="202370" y="90297"/>
                </a:lnTo>
                <a:lnTo>
                  <a:pt x="200739" y="80391"/>
                </a:lnTo>
                <a:lnTo>
                  <a:pt x="199596" y="75818"/>
                </a:lnTo>
                <a:close/>
              </a:path>
              <a:path w="827404" h="201929">
                <a:moveTo>
                  <a:pt x="725884" y="0"/>
                </a:moveTo>
                <a:lnTo>
                  <a:pt x="686387" y="7874"/>
                </a:lnTo>
                <a:lnTo>
                  <a:pt x="654129" y="29463"/>
                </a:lnTo>
                <a:lnTo>
                  <a:pt x="632412" y="61468"/>
                </a:lnTo>
                <a:lnTo>
                  <a:pt x="624474" y="101981"/>
                </a:lnTo>
                <a:lnTo>
                  <a:pt x="624919" y="110998"/>
                </a:lnTo>
                <a:lnTo>
                  <a:pt x="636730" y="148717"/>
                </a:lnTo>
                <a:lnTo>
                  <a:pt x="661368" y="178435"/>
                </a:lnTo>
                <a:lnTo>
                  <a:pt x="695658" y="196850"/>
                </a:lnTo>
                <a:lnTo>
                  <a:pt x="725884" y="201422"/>
                </a:lnTo>
                <a:lnTo>
                  <a:pt x="736171" y="201041"/>
                </a:lnTo>
                <a:lnTo>
                  <a:pt x="774271" y="189230"/>
                </a:lnTo>
                <a:lnTo>
                  <a:pt x="804243" y="164845"/>
                </a:lnTo>
                <a:lnTo>
                  <a:pt x="822785" y="130556"/>
                </a:lnTo>
                <a:lnTo>
                  <a:pt x="824072" y="125730"/>
                </a:lnTo>
                <a:lnTo>
                  <a:pt x="724106" y="125730"/>
                </a:lnTo>
                <a:lnTo>
                  <a:pt x="722328" y="125349"/>
                </a:lnTo>
                <a:lnTo>
                  <a:pt x="718899" y="124841"/>
                </a:lnTo>
                <a:lnTo>
                  <a:pt x="717375" y="124206"/>
                </a:lnTo>
                <a:lnTo>
                  <a:pt x="714454" y="123062"/>
                </a:lnTo>
                <a:lnTo>
                  <a:pt x="702897" y="111506"/>
                </a:lnTo>
                <a:lnTo>
                  <a:pt x="701754" y="109093"/>
                </a:lnTo>
                <a:lnTo>
                  <a:pt x="700103" y="98806"/>
                </a:lnTo>
                <a:lnTo>
                  <a:pt x="700510" y="97027"/>
                </a:lnTo>
                <a:lnTo>
                  <a:pt x="700992" y="94614"/>
                </a:lnTo>
                <a:lnTo>
                  <a:pt x="712168" y="79756"/>
                </a:lnTo>
                <a:lnTo>
                  <a:pt x="714581" y="78358"/>
                </a:lnTo>
                <a:lnTo>
                  <a:pt x="716486" y="77597"/>
                </a:lnTo>
                <a:lnTo>
                  <a:pt x="719280" y="76707"/>
                </a:lnTo>
                <a:lnTo>
                  <a:pt x="722201" y="75945"/>
                </a:lnTo>
                <a:lnTo>
                  <a:pt x="724106" y="75818"/>
                </a:lnTo>
                <a:lnTo>
                  <a:pt x="824122" y="75818"/>
                </a:lnTo>
                <a:lnTo>
                  <a:pt x="822785" y="70738"/>
                </a:lnTo>
                <a:lnTo>
                  <a:pt x="804243" y="36702"/>
                </a:lnTo>
                <a:lnTo>
                  <a:pt x="774271" y="12192"/>
                </a:lnTo>
                <a:lnTo>
                  <a:pt x="736171" y="507"/>
                </a:lnTo>
                <a:lnTo>
                  <a:pt x="725884" y="0"/>
                </a:lnTo>
                <a:close/>
              </a:path>
              <a:path w="827404" h="201929">
                <a:moveTo>
                  <a:pt x="824122" y="75818"/>
                </a:moveTo>
                <a:lnTo>
                  <a:pt x="726773" y="75818"/>
                </a:lnTo>
                <a:lnTo>
                  <a:pt x="729313" y="76200"/>
                </a:lnTo>
                <a:lnTo>
                  <a:pt x="732742" y="76581"/>
                </a:lnTo>
                <a:lnTo>
                  <a:pt x="734901" y="77343"/>
                </a:lnTo>
                <a:lnTo>
                  <a:pt x="751411" y="99441"/>
                </a:lnTo>
                <a:lnTo>
                  <a:pt x="751665" y="102616"/>
                </a:lnTo>
                <a:lnTo>
                  <a:pt x="746585" y="115188"/>
                </a:lnTo>
                <a:lnTo>
                  <a:pt x="744934" y="117348"/>
                </a:lnTo>
                <a:lnTo>
                  <a:pt x="730329" y="125094"/>
                </a:lnTo>
                <a:lnTo>
                  <a:pt x="727535" y="125602"/>
                </a:lnTo>
                <a:lnTo>
                  <a:pt x="724106" y="125730"/>
                </a:lnTo>
                <a:lnTo>
                  <a:pt x="824072" y="125730"/>
                </a:lnTo>
                <a:lnTo>
                  <a:pt x="825325" y="121031"/>
                </a:lnTo>
                <a:lnTo>
                  <a:pt x="826849" y="110998"/>
                </a:lnTo>
                <a:lnTo>
                  <a:pt x="827295" y="101981"/>
                </a:lnTo>
                <a:lnTo>
                  <a:pt x="827176" y="97027"/>
                </a:lnTo>
                <a:lnTo>
                  <a:pt x="826830" y="90297"/>
                </a:lnTo>
                <a:lnTo>
                  <a:pt x="825325" y="80391"/>
                </a:lnTo>
                <a:lnTo>
                  <a:pt x="824122" y="75818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547995" y="4913757"/>
            <a:ext cx="1139190" cy="256540"/>
          </a:xfrm>
          <a:custGeom>
            <a:avLst/>
            <a:gdLst/>
            <a:ahLst/>
            <a:cxnLst/>
            <a:rect l="l" t="t" r="r" b="b"/>
            <a:pathLst>
              <a:path w="1139190" h="256539">
                <a:moveTo>
                  <a:pt x="41909" y="0"/>
                </a:moveTo>
                <a:lnTo>
                  <a:pt x="0" y="63627"/>
                </a:lnTo>
                <a:lnTo>
                  <a:pt x="33019" y="85471"/>
                </a:lnTo>
                <a:lnTo>
                  <a:pt x="67817" y="107061"/>
                </a:lnTo>
                <a:lnTo>
                  <a:pt x="103124" y="127254"/>
                </a:lnTo>
                <a:lnTo>
                  <a:pt x="138049" y="145923"/>
                </a:lnTo>
                <a:lnTo>
                  <a:pt x="173608" y="163322"/>
                </a:lnTo>
                <a:lnTo>
                  <a:pt x="208787" y="179197"/>
                </a:lnTo>
                <a:lnTo>
                  <a:pt x="244475" y="193675"/>
                </a:lnTo>
                <a:lnTo>
                  <a:pt x="315594" y="218059"/>
                </a:lnTo>
                <a:lnTo>
                  <a:pt x="387603" y="236601"/>
                </a:lnTo>
                <a:lnTo>
                  <a:pt x="459613" y="249047"/>
                </a:lnTo>
                <a:lnTo>
                  <a:pt x="532002" y="255270"/>
                </a:lnTo>
                <a:lnTo>
                  <a:pt x="568325" y="256159"/>
                </a:lnTo>
                <a:lnTo>
                  <a:pt x="604392" y="255397"/>
                </a:lnTo>
                <a:lnTo>
                  <a:pt x="676909" y="249428"/>
                </a:lnTo>
                <a:lnTo>
                  <a:pt x="748918" y="237236"/>
                </a:lnTo>
                <a:lnTo>
                  <a:pt x="820927" y="218948"/>
                </a:lnTo>
                <a:lnTo>
                  <a:pt x="892555" y="194564"/>
                </a:lnTo>
                <a:lnTo>
                  <a:pt x="928115" y="180213"/>
                </a:lnTo>
                <a:lnTo>
                  <a:pt x="928687" y="179959"/>
                </a:lnTo>
                <a:lnTo>
                  <a:pt x="569849" y="179959"/>
                </a:lnTo>
                <a:lnTo>
                  <a:pt x="536828" y="179197"/>
                </a:lnTo>
                <a:lnTo>
                  <a:pt x="470915" y="173609"/>
                </a:lnTo>
                <a:lnTo>
                  <a:pt x="404875" y="162433"/>
                </a:lnTo>
                <a:lnTo>
                  <a:pt x="338963" y="145542"/>
                </a:lnTo>
                <a:lnTo>
                  <a:pt x="273050" y="122936"/>
                </a:lnTo>
                <a:lnTo>
                  <a:pt x="207009" y="94869"/>
                </a:lnTo>
                <a:lnTo>
                  <a:pt x="140969" y="61087"/>
                </a:lnTo>
                <a:lnTo>
                  <a:pt x="74929" y="21844"/>
                </a:lnTo>
                <a:lnTo>
                  <a:pt x="41909" y="0"/>
                </a:lnTo>
                <a:close/>
              </a:path>
              <a:path w="1139190" h="256539">
                <a:moveTo>
                  <a:pt x="1097152" y="0"/>
                </a:moveTo>
                <a:lnTo>
                  <a:pt x="1064132" y="21844"/>
                </a:lnTo>
                <a:lnTo>
                  <a:pt x="1031239" y="42164"/>
                </a:lnTo>
                <a:lnTo>
                  <a:pt x="965326" y="78740"/>
                </a:lnTo>
                <a:lnTo>
                  <a:pt x="899540" y="109601"/>
                </a:lnTo>
                <a:lnTo>
                  <a:pt x="833627" y="135001"/>
                </a:lnTo>
                <a:lnTo>
                  <a:pt x="767714" y="154686"/>
                </a:lnTo>
                <a:lnTo>
                  <a:pt x="701801" y="168656"/>
                </a:lnTo>
                <a:lnTo>
                  <a:pt x="635762" y="177165"/>
                </a:lnTo>
                <a:lnTo>
                  <a:pt x="569849" y="179959"/>
                </a:lnTo>
                <a:lnTo>
                  <a:pt x="928687" y="179959"/>
                </a:lnTo>
                <a:lnTo>
                  <a:pt x="963549" y="164465"/>
                </a:lnTo>
                <a:lnTo>
                  <a:pt x="998854" y="147193"/>
                </a:lnTo>
                <a:lnTo>
                  <a:pt x="1034287" y="128270"/>
                </a:lnTo>
                <a:lnTo>
                  <a:pt x="1069212" y="108204"/>
                </a:lnTo>
                <a:lnTo>
                  <a:pt x="1104264" y="86614"/>
                </a:lnTo>
                <a:lnTo>
                  <a:pt x="1139189" y="63500"/>
                </a:lnTo>
                <a:lnTo>
                  <a:pt x="1097152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143246" y="3528314"/>
            <a:ext cx="1949450" cy="1930400"/>
          </a:xfrm>
          <a:custGeom>
            <a:avLst/>
            <a:gdLst/>
            <a:ahLst/>
            <a:cxnLst/>
            <a:rect l="l" t="t" r="r" b="b"/>
            <a:pathLst>
              <a:path w="1949450" h="1930400">
                <a:moveTo>
                  <a:pt x="1147317" y="1917700"/>
                </a:moveTo>
                <a:lnTo>
                  <a:pt x="802386" y="1917700"/>
                </a:lnTo>
                <a:lnTo>
                  <a:pt x="826388" y="1930400"/>
                </a:lnTo>
                <a:lnTo>
                  <a:pt x="1123188" y="1930400"/>
                </a:lnTo>
                <a:lnTo>
                  <a:pt x="1147317" y="1917700"/>
                </a:lnTo>
                <a:close/>
              </a:path>
              <a:path w="1949450" h="1930400">
                <a:moveTo>
                  <a:pt x="76200" y="965200"/>
                </a:moveTo>
                <a:lnTo>
                  <a:pt x="2755" y="1038644"/>
                </a:lnTo>
                <a:lnTo>
                  <a:pt x="2920" y="1041400"/>
                </a:lnTo>
                <a:lnTo>
                  <a:pt x="5079" y="1066800"/>
                </a:lnTo>
                <a:lnTo>
                  <a:pt x="11429" y="1117600"/>
                </a:lnTo>
                <a:lnTo>
                  <a:pt x="19938" y="1168400"/>
                </a:lnTo>
                <a:lnTo>
                  <a:pt x="30861" y="1206500"/>
                </a:lnTo>
                <a:lnTo>
                  <a:pt x="43941" y="1257300"/>
                </a:lnTo>
                <a:lnTo>
                  <a:pt x="59308" y="1308100"/>
                </a:lnTo>
                <a:lnTo>
                  <a:pt x="76707" y="1346200"/>
                </a:lnTo>
                <a:lnTo>
                  <a:pt x="96265" y="1384300"/>
                </a:lnTo>
                <a:lnTo>
                  <a:pt x="117728" y="1435100"/>
                </a:lnTo>
                <a:lnTo>
                  <a:pt x="141350" y="1473200"/>
                </a:lnTo>
                <a:lnTo>
                  <a:pt x="166624" y="1511300"/>
                </a:lnTo>
                <a:lnTo>
                  <a:pt x="193801" y="1549400"/>
                </a:lnTo>
                <a:lnTo>
                  <a:pt x="222757" y="1587500"/>
                </a:lnTo>
                <a:lnTo>
                  <a:pt x="253491" y="1625600"/>
                </a:lnTo>
                <a:lnTo>
                  <a:pt x="285750" y="1651000"/>
                </a:lnTo>
                <a:lnTo>
                  <a:pt x="319531" y="1689100"/>
                </a:lnTo>
                <a:lnTo>
                  <a:pt x="354838" y="1714500"/>
                </a:lnTo>
                <a:lnTo>
                  <a:pt x="391667" y="1739900"/>
                </a:lnTo>
                <a:lnTo>
                  <a:pt x="429894" y="1778000"/>
                </a:lnTo>
                <a:lnTo>
                  <a:pt x="469391" y="1790700"/>
                </a:lnTo>
                <a:lnTo>
                  <a:pt x="510286" y="1816100"/>
                </a:lnTo>
                <a:lnTo>
                  <a:pt x="552323" y="1841500"/>
                </a:lnTo>
                <a:lnTo>
                  <a:pt x="595502" y="1866900"/>
                </a:lnTo>
                <a:lnTo>
                  <a:pt x="731265" y="1905000"/>
                </a:lnTo>
                <a:lnTo>
                  <a:pt x="754761" y="1917700"/>
                </a:lnTo>
                <a:lnTo>
                  <a:pt x="1194942" y="1917700"/>
                </a:lnTo>
                <a:lnTo>
                  <a:pt x="1218311" y="1905000"/>
                </a:lnTo>
                <a:lnTo>
                  <a:pt x="1354201" y="1866900"/>
                </a:lnTo>
                <a:lnTo>
                  <a:pt x="1375727" y="1854200"/>
                </a:lnTo>
                <a:lnTo>
                  <a:pt x="836802" y="1854200"/>
                </a:lnTo>
                <a:lnTo>
                  <a:pt x="814831" y="1841500"/>
                </a:lnTo>
                <a:lnTo>
                  <a:pt x="770889" y="1841500"/>
                </a:lnTo>
                <a:lnTo>
                  <a:pt x="749300" y="1828800"/>
                </a:lnTo>
                <a:lnTo>
                  <a:pt x="705484" y="1816100"/>
                </a:lnTo>
                <a:lnTo>
                  <a:pt x="623188" y="1790700"/>
                </a:lnTo>
                <a:lnTo>
                  <a:pt x="583438" y="1778000"/>
                </a:lnTo>
                <a:lnTo>
                  <a:pt x="544829" y="1752600"/>
                </a:lnTo>
                <a:lnTo>
                  <a:pt x="507238" y="1727200"/>
                </a:lnTo>
                <a:lnTo>
                  <a:pt x="470788" y="1701800"/>
                </a:lnTo>
                <a:lnTo>
                  <a:pt x="435609" y="1676400"/>
                </a:lnTo>
                <a:lnTo>
                  <a:pt x="401700" y="1651000"/>
                </a:lnTo>
                <a:lnTo>
                  <a:pt x="369188" y="1625600"/>
                </a:lnTo>
                <a:lnTo>
                  <a:pt x="338074" y="1600200"/>
                </a:lnTo>
                <a:lnTo>
                  <a:pt x="308355" y="1562100"/>
                </a:lnTo>
                <a:lnTo>
                  <a:pt x="280162" y="1536700"/>
                </a:lnTo>
                <a:lnTo>
                  <a:pt x="253491" y="1498600"/>
                </a:lnTo>
                <a:lnTo>
                  <a:pt x="228600" y="1460500"/>
                </a:lnTo>
                <a:lnTo>
                  <a:pt x="205358" y="1435100"/>
                </a:lnTo>
                <a:lnTo>
                  <a:pt x="183641" y="1397000"/>
                </a:lnTo>
                <a:lnTo>
                  <a:pt x="163956" y="1358900"/>
                </a:lnTo>
                <a:lnTo>
                  <a:pt x="146050" y="1320800"/>
                </a:lnTo>
                <a:lnTo>
                  <a:pt x="130175" y="1270000"/>
                </a:lnTo>
                <a:lnTo>
                  <a:pt x="116077" y="1231900"/>
                </a:lnTo>
                <a:lnTo>
                  <a:pt x="104139" y="1193800"/>
                </a:lnTo>
                <a:lnTo>
                  <a:pt x="99059" y="1168400"/>
                </a:lnTo>
                <a:lnTo>
                  <a:pt x="94361" y="1143000"/>
                </a:lnTo>
                <a:lnTo>
                  <a:pt x="90169" y="1130300"/>
                </a:lnTo>
                <a:lnTo>
                  <a:pt x="86613" y="1104900"/>
                </a:lnTo>
                <a:lnTo>
                  <a:pt x="83438" y="1079500"/>
                </a:lnTo>
                <a:lnTo>
                  <a:pt x="80771" y="1054100"/>
                </a:lnTo>
                <a:lnTo>
                  <a:pt x="78866" y="1041400"/>
                </a:lnTo>
                <a:lnTo>
                  <a:pt x="29716" y="1041400"/>
                </a:lnTo>
                <a:lnTo>
                  <a:pt x="53832" y="1028700"/>
                </a:lnTo>
                <a:lnTo>
                  <a:pt x="70209" y="1003300"/>
                </a:lnTo>
                <a:lnTo>
                  <a:pt x="76221" y="966619"/>
                </a:lnTo>
                <a:lnTo>
                  <a:pt x="76200" y="965200"/>
                </a:lnTo>
                <a:close/>
              </a:path>
              <a:path w="1949450" h="1930400">
                <a:moveTo>
                  <a:pt x="1354201" y="76200"/>
                </a:moveTo>
                <a:lnTo>
                  <a:pt x="1044828" y="76200"/>
                </a:lnTo>
                <a:lnTo>
                  <a:pt x="1068069" y="88900"/>
                </a:lnTo>
                <a:lnTo>
                  <a:pt x="1134871" y="88900"/>
                </a:lnTo>
                <a:lnTo>
                  <a:pt x="1157224" y="101600"/>
                </a:lnTo>
                <a:lnTo>
                  <a:pt x="1200403" y="101600"/>
                </a:lnTo>
                <a:lnTo>
                  <a:pt x="1244218" y="114300"/>
                </a:lnTo>
                <a:lnTo>
                  <a:pt x="1285620" y="139700"/>
                </a:lnTo>
                <a:lnTo>
                  <a:pt x="1366265" y="165100"/>
                </a:lnTo>
                <a:lnTo>
                  <a:pt x="1404874" y="190500"/>
                </a:lnTo>
                <a:lnTo>
                  <a:pt x="1442465" y="203200"/>
                </a:lnTo>
                <a:lnTo>
                  <a:pt x="1478914" y="228600"/>
                </a:lnTo>
                <a:lnTo>
                  <a:pt x="1514094" y="254000"/>
                </a:lnTo>
                <a:lnTo>
                  <a:pt x="1547876" y="279400"/>
                </a:lnTo>
                <a:lnTo>
                  <a:pt x="1580387" y="317500"/>
                </a:lnTo>
                <a:lnTo>
                  <a:pt x="1611629" y="342900"/>
                </a:lnTo>
                <a:lnTo>
                  <a:pt x="1641221" y="368300"/>
                </a:lnTo>
                <a:lnTo>
                  <a:pt x="1669542" y="406400"/>
                </a:lnTo>
                <a:lnTo>
                  <a:pt x="1696084" y="444500"/>
                </a:lnTo>
                <a:lnTo>
                  <a:pt x="1720977" y="469900"/>
                </a:lnTo>
                <a:lnTo>
                  <a:pt x="1744218" y="508000"/>
                </a:lnTo>
                <a:lnTo>
                  <a:pt x="1765807" y="546100"/>
                </a:lnTo>
                <a:lnTo>
                  <a:pt x="1785620" y="584200"/>
                </a:lnTo>
                <a:lnTo>
                  <a:pt x="1803273" y="622300"/>
                </a:lnTo>
                <a:lnTo>
                  <a:pt x="1819275" y="660400"/>
                </a:lnTo>
                <a:lnTo>
                  <a:pt x="1833372" y="711200"/>
                </a:lnTo>
                <a:lnTo>
                  <a:pt x="1845309" y="749300"/>
                </a:lnTo>
                <a:lnTo>
                  <a:pt x="1850262" y="774700"/>
                </a:lnTo>
                <a:lnTo>
                  <a:pt x="1854961" y="787400"/>
                </a:lnTo>
                <a:lnTo>
                  <a:pt x="1859152" y="812800"/>
                </a:lnTo>
                <a:lnTo>
                  <a:pt x="1862708" y="838200"/>
                </a:lnTo>
                <a:lnTo>
                  <a:pt x="1865883" y="863600"/>
                </a:lnTo>
                <a:lnTo>
                  <a:pt x="1868424" y="876300"/>
                </a:lnTo>
                <a:lnTo>
                  <a:pt x="1871726" y="927100"/>
                </a:lnTo>
                <a:lnTo>
                  <a:pt x="1872869" y="965200"/>
                </a:lnTo>
                <a:lnTo>
                  <a:pt x="1872996" y="990600"/>
                </a:lnTo>
                <a:lnTo>
                  <a:pt x="1872106" y="1016000"/>
                </a:lnTo>
                <a:lnTo>
                  <a:pt x="1870582" y="1041400"/>
                </a:lnTo>
                <a:lnTo>
                  <a:pt x="1868551" y="1066800"/>
                </a:lnTo>
                <a:lnTo>
                  <a:pt x="1865883" y="1079500"/>
                </a:lnTo>
                <a:lnTo>
                  <a:pt x="1862708" y="1104900"/>
                </a:lnTo>
                <a:lnTo>
                  <a:pt x="1859026" y="1130300"/>
                </a:lnTo>
                <a:lnTo>
                  <a:pt x="1854834" y="1155700"/>
                </a:lnTo>
                <a:lnTo>
                  <a:pt x="1850008" y="1168400"/>
                </a:lnTo>
                <a:lnTo>
                  <a:pt x="1844802" y="1193800"/>
                </a:lnTo>
                <a:lnTo>
                  <a:pt x="1832355" y="1231900"/>
                </a:lnTo>
                <a:lnTo>
                  <a:pt x="1818131" y="1282700"/>
                </a:lnTo>
                <a:lnTo>
                  <a:pt x="1802002" y="1320800"/>
                </a:lnTo>
                <a:lnTo>
                  <a:pt x="1783969" y="1358900"/>
                </a:lnTo>
                <a:lnTo>
                  <a:pt x="1764156" y="1397000"/>
                </a:lnTo>
                <a:lnTo>
                  <a:pt x="1742439" y="1435100"/>
                </a:lnTo>
                <a:lnTo>
                  <a:pt x="1718945" y="1473200"/>
                </a:lnTo>
                <a:lnTo>
                  <a:pt x="1693799" y="1498600"/>
                </a:lnTo>
                <a:lnTo>
                  <a:pt x="1667128" y="1536700"/>
                </a:lnTo>
                <a:lnTo>
                  <a:pt x="1638807" y="1574800"/>
                </a:lnTo>
                <a:lnTo>
                  <a:pt x="1609089" y="1600200"/>
                </a:lnTo>
                <a:lnTo>
                  <a:pt x="1577848" y="1625600"/>
                </a:lnTo>
                <a:lnTo>
                  <a:pt x="1545081" y="1663700"/>
                </a:lnTo>
                <a:lnTo>
                  <a:pt x="1511173" y="1689100"/>
                </a:lnTo>
                <a:lnTo>
                  <a:pt x="1475867" y="1714500"/>
                </a:lnTo>
                <a:lnTo>
                  <a:pt x="1439290" y="1727200"/>
                </a:lnTo>
                <a:lnTo>
                  <a:pt x="1401699" y="1752600"/>
                </a:lnTo>
                <a:lnTo>
                  <a:pt x="1362836" y="1778000"/>
                </a:lnTo>
                <a:lnTo>
                  <a:pt x="1322958" y="1790700"/>
                </a:lnTo>
                <a:lnTo>
                  <a:pt x="1197737" y="1828800"/>
                </a:lnTo>
                <a:lnTo>
                  <a:pt x="1176781" y="1841500"/>
                </a:lnTo>
                <a:lnTo>
                  <a:pt x="1132966" y="1841500"/>
                </a:lnTo>
                <a:lnTo>
                  <a:pt x="1110995" y="1854200"/>
                </a:lnTo>
                <a:lnTo>
                  <a:pt x="1375727" y="1854200"/>
                </a:lnTo>
                <a:lnTo>
                  <a:pt x="1397253" y="1841500"/>
                </a:lnTo>
                <a:lnTo>
                  <a:pt x="1439418" y="1816100"/>
                </a:lnTo>
                <a:lnTo>
                  <a:pt x="1480184" y="1790700"/>
                </a:lnTo>
                <a:lnTo>
                  <a:pt x="1519681" y="1778000"/>
                </a:lnTo>
                <a:lnTo>
                  <a:pt x="1557908" y="1739900"/>
                </a:lnTo>
                <a:lnTo>
                  <a:pt x="1594738" y="1714500"/>
                </a:lnTo>
                <a:lnTo>
                  <a:pt x="1630172" y="1689100"/>
                </a:lnTo>
                <a:lnTo>
                  <a:pt x="1663953" y="1651000"/>
                </a:lnTo>
                <a:lnTo>
                  <a:pt x="1696211" y="1625600"/>
                </a:lnTo>
                <a:lnTo>
                  <a:pt x="1726819" y="1587500"/>
                </a:lnTo>
                <a:lnTo>
                  <a:pt x="1755775" y="1549400"/>
                </a:lnTo>
                <a:lnTo>
                  <a:pt x="1782952" y="1511300"/>
                </a:lnTo>
                <a:lnTo>
                  <a:pt x="1808352" y="1473200"/>
                </a:lnTo>
                <a:lnTo>
                  <a:pt x="1831848" y="1435100"/>
                </a:lnTo>
                <a:lnTo>
                  <a:pt x="1853310" y="1384300"/>
                </a:lnTo>
                <a:lnTo>
                  <a:pt x="1872869" y="1346200"/>
                </a:lnTo>
                <a:lnTo>
                  <a:pt x="1890268" y="1308100"/>
                </a:lnTo>
                <a:lnTo>
                  <a:pt x="1905634" y="1257300"/>
                </a:lnTo>
                <a:lnTo>
                  <a:pt x="1918715" y="1206500"/>
                </a:lnTo>
                <a:lnTo>
                  <a:pt x="1924430" y="1193800"/>
                </a:lnTo>
                <a:lnTo>
                  <a:pt x="1934209" y="1143000"/>
                </a:lnTo>
                <a:lnTo>
                  <a:pt x="1941576" y="1092200"/>
                </a:lnTo>
                <a:lnTo>
                  <a:pt x="1946528" y="1041400"/>
                </a:lnTo>
                <a:lnTo>
                  <a:pt x="1949196" y="990600"/>
                </a:lnTo>
                <a:lnTo>
                  <a:pt x="1949069" y="965200"/>
                </a:lnTo>
                <a:lnTo>
                  <a:pt x="1948814" y="939800"/>
                </a:lnTo>
                <a:lnTo>
                  <a:pt x="1947799" y="914400"/>
                </a:lnTo>
                <a:lnTo>
                  <a:pt x="1946275" y="901700"/>
                </a:lnTo>
                <a:lnTo>
                  <a:pt x="1944115" y="876300"/>
                </a:lnTo>
                <a:lnTo>
                  <a:pt x="1937893" y="825500"/>
                </a:lnTo>
                <a:lnTo>
                  <a:pt x="1929383" y="774700"/>
                </a:lnTo>
                <a:lnTo>
                  <a:pt x="1918588" y="723900"/>
                </a:lnTo>
                <a:lnTo>
                  <a:pt x="1905380" y="685800"/>
                </a:lnTo>
                <a:lnTo>
                  <a:pt x="1890140" y="635000"/>
                </a:lnTo>
                <a:lnTo>
                  <a:pt x="1872614" y="596900"/>
                </a:lnTo>
                <a:lnTo>
                  <a:pt x="1853183" y="546100"/>
                </a:lnTo>
                <a:lnTo>
                  <a:pt x="1831721" y="508000"/>
                </a:lnTo>
                <a:lnTo>
                  <a:pt x="1808226" y="469900"/>
                </a:lnTo>
                <a:lnTo>
                  <a:pt x="1782952" y="431800"/>
                </a:lnTo>
                <a:lnTo>
                  <a:pt x="1755775" y="393700"/>
                </a:lnTo>
                <a:lnTo>
                  <a:pt x="1726819" y="355600"/>
                </a:lnTo>
                <a:lnTo>
                  <a:pt x="1696211" y="317500"/>
                </a:lnTo>
                <a:lnTo>
                  <a:pt x="1663953" y="292100"/>
                </a:lnTo>
                <a:lnTo>
                  <a:pt x="1630045" y="254000"/>
                </a:lnTo>
                <a:lnTo>
                  <a:pt x="1594738" y="228600"/>
                </a:lnTo>
                <a:lnTo>
                  <a:pt x="1557908" y="190500"/>
                </a:lnTo>
                <a:lnTo>
                  <a:pt x="1519808" y="165100"/>
                </a:lnTo>
                <a:lnTo>
                  <a:pt x="1480184" y="139700"/>
                </a:lnTo>
                <a:lnTo>
                  <a:pt x="1439418" y="114300"/>
                </a:lnTo>
                <a:lnTo>
                  <a:pt x="1397380" y="101600"/>
                </a:lnTo>
                <a:lnTo>
                  <a:pt x="1354201" y="76200"/>
                </a:lnTo>
                <a:close/>
              </a:path>
              <a:path w="1949450" h="1930400">
                <a:moveTo>
                  <a:pt x="2755" y="1038644"/>
                </a:moveTo>
                <a:lnTo>
                  <a:pt x="0" y="1041400"/>
                </a:lnTo>
                <a:lnTo>
                  <a:pt x="2920" y="1041400"/>
                </a:lnTo>
                <a:lnTo>
                  <a:pt x="2755" y="1038644"/>
                </a:lnTo>
                <a:close/>
              </a:path>
              <a:path w="1949450" h="1930400">
                <a:moveTo>
                  <a:pt x="76221" y="966619"/>
                </a:moveTo>
                <a:lnTo>
                  <a:pt x="70209" y="1003300"/>
                </a:lnTo>
                <a:lnTo>
                  <a:pt x="53832" y="1028700"/>
                </a:lnTo>
                <a:lnTo>
                  <a:pt x="29716" y="1041400"/>
                </a:lnTo>
                <a:lnTo>
                  <a:pt x="78866" y="1041400"/>
                </a:lnTo>
                <a:lnTo>
                  <a:pt x="77469" y="1016000"/>
                </a:lnTo>
                <a:lnTo>
                  <a:pt x="76580" y="990600"/>
                </a:lnTo>
                <a:lnTo>
                  <a:pt x="76221" y="966619"/>
                </a:lnTo>
                <a:close/>
              </a:path>
              <a:path w="1949450" h="1930400">
                <a:moveTo>
                  <a:pt x="76200" y="965200"/>
                </a:moveTo>
                <a:lnTo>
                  <a:pt x="0" y="965200"/>
                </a:lnTo>
                <a:lnTo>
                  <a:pt x="380" y="990600"/>
                </a:lnTo>
                <a:lnTo>
                  <a:pt x="1396" y="1016000"/>
                </a:lnTo>
                <a:lnTo>
                  <a:pt x="2755" y="1038644"/>
                </a:lnTo>
                <a:lnTo>
                  <a:pt x="76200" y="965200"/>
                </a:lnTo>
                <a:close/>
              </a:path>
              <a:path w="1949450" h="1930400">
                <a:moveTo>
                  <a:pt x="1194942" y="25400"/>
                </a:moveTo>
                <a:lnTo>
                  <a:pt x="754506" y="25400"/>
                </a:lnTo>
                <a:lnTo>
                  <a:pt x="731138" y="38100"/>
                </a:lnTo>
                <a:lnTo>
                  <a:pt x="684783" y="50800"/>
                </a:lnTo>
                <a:lnTo>
                  <a:pt x="595376" y="76200"/>
                </a:lnTo>
                <a:lnTo>
                  <a:pt x="552195" y="101600"/>
                </a:lnTo>
                <a:lnTo>
                  <a:pt x="510286" y="114300"/>
                </a:lnTo>
                <a:lnTo>
                  <a:pt x="469391" y="139700"/>
                </a:lnTo>
                <a:lnTo>
                  <a:pt x="429767" y="165100"/>
                </a:lnTo>
                <a:lnTo>
                  <a:pt x="391667" y="190500"/>
                </a:lnTo>
                <a:lnTo>
                  <a:pt x="354838" y="228600"/>
                </a:lnTo>
                <a:lnTo>
                  <a:pt x="319531" y="254000"/>
                </a:lnTo>
                <a:lnTo>
                  <a:pt x="285623" y="292100"/>
                </a:lnTo>
                <a:lnTo>
                  <a:pt x="253491" y="317500"/>
                </a:lnTo>
                <a:lnTo>
                  <a:pt x="222757" y="355600"/>
                </a:lnTo>
                <a:lnTo>
                  <a:pt x="193801" y="393700"/>
                </a:lnTo>
                <a:lnTo>
                  <a:pt x="166624" y="431800"/>
                </a:lnTo>
                <a:lnTo>
                  <a:pt x="141350" y="469900"/>
                </a:lnTo>
                <a:lnTo>
                  <a:pt x="117855" y="508000"/>
                </a:lnTo>
                <a:lnTo>
                  <a:pt x="96392" y="546100"/>
                </a:lnTo>
                <a:lnTo>
                  <a:pt x="76834" y="596900"/>
                </a:lnTo>
                <a:lnTo>
                  <a:pt x="59436" y="635000"/>
                </a:lnTo>
                <a:lnTo>
                  <a:pt x="44068" y="685800"/>
                </a:lnTo>
                <a:lnTo>
                  <a:pt x="30861" y="723900"/>
                </a:lnTo>
                <a:lnTo>
                  <a:pt x="25273" y="749300"/>
                </a:lnTo>
                <a:lnTo>
                  <a:pt x="15493" y="800100"/>
                </a:lnTo>
                <a:lnTo>
                  <a:pt x="8000" y="850900"/>
                </a:lnTo>
                <a:lnTo>
                  <a:pt x="3048" y="901700"/>
                </a:lnTo>
                <a:lnTo>
                  <a:pt x="1524" y="914400"/>
                </a:lnTo>
                <a:lnTo>
                  <a:pt x="507" y="939800"/>
                </a:lnTo>
                <a:lnTo>
                  <a:pt x="253" y="965200"/>
                </a:lnTo>
                <a:lnTo>
                  <a:pt x="76200" y="965200"/>
                </a:lnTo>
                <a:lnTo>
                  <a:pt x="76221" y="966619"/>
                </a:lnTo>
                <a:lnTo>
                  <a:pt x="76453" y="965200"/>
                </a:lnTo>
                <a:lnTo>
                  <a:pt x="76707" y="939800"/>
                </a:lnTo>
                <a:lnTo>
                  <a:pt x="77596" y="927100"/>
                </a:lnTo>
                <a:lnTo>
                  <a:pt x="79120" y="901700"/>
                </a:lnTo>
                <a:lnTo>
                  <a:pt x="81152" y="876300"/>
                </a:lnTo>
                <a:lnTo>
                  <a:pt x="83819" y="850900"/>
                </a:lnTo>
                <a:lnTo>
                  <a:pt x="86994" y="838200"/>
                </a:lnTo>
                <a:lnTo>
                  <a:pt x="90677" y="812800"/>
                </a:lnTo>
                <a:lnTo>
                  <a:pt x="94868" y="787400"/>
                </a:lnTo>
                <a:lnTo>
                  <a:pt x="99694" y="762000"/>
                </a:lnTo>
                <a:lnTo>
                  <a:pt x="104901" y="749300"/>
                </a:lnTo>
                <a:lnTo>
                  <a:pt x="117348" y="698500"/>
                </a:lnTo>
                <a:lnTo>
                  <a:pt x="131444" y="660400"/>
                </a:lnTo>
                <a:lnTo>
                  <a:pt x="147700" y="622300"/>
                </a:lnTo>
                <a:lnTo>
                  <a:pt x="165734" y="584200"/>
                </a:lnTo>
                <a:lnTo>
                  <a:pt x="185546" y="546100"/>
                </a:lnTo>
                <a:lnTo>
                  <a:pt x="207263" y="508000"/>
                </a:lnTo>
                <a:lnTo>
                  <a:pt x="230631" y="469900"/>
                </a:lnTo>
                <a:lnTo>
                  <a:pt x="255777" y="431800"/>
                </a:lnTo>
                <a:lnTo>
                  <a:pt x="282448" y="406400"/>
                </a:lnTo>
                <a:lnTo>
                  <a:pt x="310768" y="368300"/>
                </a:lnTo>
                <a:lnTo>
                  <a:pt x="340613" y="342900"/>
                </a:lnTo>
                <a:lnTo>
                  <a:pt x="371855" y="304800"/>
                </a:lnTo>
                <a:lnTo>
                  <a:pt x="404494" y="279400"/>
                </a:lnTo>
                <a:lnTo>
                  <a:pt x="438530" y="254000"/>
                </a:lnTo>
                <a:lnTo>
                  <a:pt x="473709" y="228600"/>
                </a:lnTo>
                <a:lnTo>
                  <a:pt x="510286" y="203200"/>
                </a:lnTo>
                <a:lnTo>
                  <a:pt x="548004" y="190500"/>
                </a:lnTo>
                <a:lnTo>
                  <a:pt x="586739" y="165100"/>
                </a:lnTo>
                <a:lnTo>
                  <a:pt x="626490" y="152400"/>
                </a:lnTo>
                <a:lnTo>
                  <a:pt x="667384" y="127000"/>
                </a:lnTo>
                <a:lnTo>
                  <a:pt x="751839" y="101600"/>
                </a:lnTo>
                <a:lnTo>
                  <a:pt x="794384" y="101600"/>
                </a:lnTo>
                <a:lnTo>
                  <a:pt x="816355" y="88900"/>
                </a:lnTo>
                <a:lnTo>
                  <a:pt x="883538" y="88900"/>
                </a:lnTo>
                <a:lnTo>
                  <a:pt x="906399" y="76200"/>
                </a:lnTo>
                <a:lnTo>
                  <a:pt x="1354201" y="76200"/>
                </a:lnTo>
                <a:lnTo>
                  <a:pt x="1218438" y="38100"/>
                </a:lnTo>
                <a:lnTo>
                  <a:pt x="1194942" y="25400"/>
                </a:lnTo>
                <a:close/>
              </a:path>
              <a:path w="1949450" h="1930400">
                <a:moveTo>
                  <a:pt x="1147317" y="12700"/>
                </a:moveTo>
                <a:lnTo>
                  <a:pt x="802004" y="12700"/>
                </a:lnTo>
                <a:lnTo>
                  <a:pt x="778128" y="25400"/>
                </a:lnTo>
                <a:lnTo>
                  <a:pt x="1171320" y="25400"/>
                </a:lnTo>
                <a:lnTo>
                  <a:pt x="1147317" y="12700"/>
                </a:lnTo>
                <a:close/>
              </a:path>
              <a:path w="1949450" h="1930400">
                <a:moveTo>
                  <a:pt x="1049781" y="0"/>
                </a:moveTo>
                <a:lnTo>
                  <a:pt x="899540" y="0"/>
                </a:lnTo>
                <a:lnTo>
                  <a:pt x="874902" y="12700"/>
                </a:lnTo>
                <a:lnTo>
                  <a:pt x="1074419" y="12700"/>
                </a:lnTo>
                <a:lnTo>
                  <a:pt x="1049781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82776" y="623697"/>
            <a:ext cx="6969759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05" dirty="0"/>
              <a:t>LOOKING </a:t>
            </a:r>
            <a:r>
              <a:rPr spc="95" dirty="0"/>
              <a:t>ROOM </a:t>
            </a:r>
            <a:r>
              <a:rPr spc="-5" dirty="0"/>
              <a:t>&amp;</a:t>
            </a:r>
            <a:r>
              <a:rPr spc="690" dirty="0"/>
              <a:t> </a:t>
            </a:r>
            <a:r>
              <a:rPr spc="114" dirty="0"/>
              <a:t>HEADROOM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7788" y="1511527"/>
            <a:ext cx="3615054" cy="50063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marR="41910" indent="-228600">
              <a:lnSpc>
                <a:spcPct val="110000"/>
              </a:lnSpc>
              <a:spcBef>
                <a:spcPts val="105"/>
              </a:spcBef>
              <a:buClr>
                <a:srgbClr val="2A1A00"/>
              </a:buClr>
              <a:buChar char="•"/>
              <a:tabLst>
                <a:tab pos="241300" algn="l"/>
              </a:tabLst>
            </a:pPr>
            <a:r>
              <a:rPr sz="2700" spc="-40" dirty="0">
                <a:solidFill>
                  <a:srgbClr val="585858"/>
                </a:solidFill>
                <a:latin typeface="Arial"/>
                <a:cs typeface="Arial"/>
              </a:rPr>
              <a:t>Similarly, </a:t>
            </a:r>
            <a:r>
              <a:rPr sz="2700" spc="-10" dirty="0">
                <a:solidFill>
                  <a:srgbClr val="585858"/>
                </a:solidFill>
                <a:latin typeface="Arial"/>
                <a:cs typeface="Arial"/>
              </a:rPr>
              <a:t>when  </a:t>
            </a:r>
            <a:r>
              <a:rPr sz="2700" spc="30" dirty="0">
                <a:solidFill>
                  <a:srgbClr val="585858"/>
                </a:solidFill>
                <a:latin typeface="Arial"/>
                <a:cs typeface="Arial"/>
              </a:rPr>
              <a:t>framing </a:t>
            </a:r>
            <a:r>
              <a:rPr sz="2700" spc="-130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700" spc="-15" dirty="0">
                <a:solidFill>
                  <a:srgbClr val="585858"/>
                </a:solidFill>
                <a:latin typeface="Arial"/>
                <a:cs typeface="Arial"/>
              </a:rPr>
              <a:t>person </a:t>
            </a:r>
            <a:r>
              <a:rPr sz="2700" spc="35" dirty="0">
                <a:solidFill>
                  <a:srgbClr val="585858"/>
                </a:solidFill>
                <a:latin typeface="Arial"/>
                <a:cs typeface="Arial"/>
              </a:rPr>
              <a:t>in </a:t>
            </a:r>
            <a:r>
              <a:rPr sz="2700" spc="-130" dirty="0">
                <a:solidFill>
                  <a:srgbClr val="585858"/>
                </a:solidFill>
                <a:latin typeface="Arial"/>
                <a:cs typeface="Arial"/>
              </a:rPr>
              <a:t>a  </a:t>
            </a:r>
            <a:r>
              <a:rPr sz="2700" spc="-25" dirty="0">
                <a:solidFill>
                  <a:srgbClr val="585858"/>
                </a:solidFill>
                <a:latin typeface="Arial"/>
                <a:cs typeface="Arial"/>
              </a:rPr>
              <a:t>shot, </a:t>
            </a:r>
            <a:r>
              <a:rPr sz="2700" spc="20" dirty="0">
                <a:solidFill>
                  <a:srgbClr val="585858"/>
                </a:solidFill>
                <a:latin typeface="Arial"/>
                <a:cs typeface="Arial"/>
              </a:rPr>
              <a:t>you </a:t>
            </a:r>
            <a:r>
              <a:rPr sz="2700" spc="35" dirty="0">
                <a:solidFill>
                  <a:srgbClr val="585858"/>
                </a:solidFill>
                <a:latin typeface="Arial"/>
                <a:cs typeface="Arial"/>
              </a:rPr>
              <a:t>traditionally  </a:t>
            </a:r>
            <a:r>
              <a:rPr sz="2700" spc="-45" dirty="0">
                <a:solidFill>
                  <a:srgbClr val="585858"/>
                </a:solidFill>
                <a:latin typeface="Arial"/>
                <a:cs typeface="Arial"/>
              </a:rPr>
              <a:t>make </a:t>
            </a:r>
            <a:r>
              <a:rPr sz="2700" spc="-10" dirty="0">
                <a:solidFill>
                  <a:srgbClr val="585858"/>
                </a:solidFill>
                <a:latin typeface="Arial"/>
                <a:cs typeface="Arial"/>
              </a:rPr>
              <a:t>certain </a:t>
            </a:r>
            <a:r>
              <a:rPr sz="2700" spc="20" dirty="0">
                <a:solidFill>
                  <a:srgbClr val="585858"/>
                </a:solidFill>
                <a:latin typeface="Arial"/>
                <a:cs typeface="Arial"/>
              </a:rPr>
              <a:t>you  </a:t>
            </a:r>
            <a:r>
              <a:rPr sz="2700" spc="-5" dirty="0">
                <a:solidFill>
                  <a:srgbClr val="585858"/>
                </a:solidFill>
                <a:latin typeface="Arial"/>
                <a:cs typeface="Arial"/>
              </a:rPr>
              <a:t>frame </a:t>
            </a:r>
            <a:r>
              <a:rPr sz="2700" spc="110" dirty="0">
                <a:solidFill>
                  <a:srgbClr val="585858"/>
                </a:solidFill>
                <a:latin typeface="Arial"/>
                <a:cs typeface="Arial"/>
              </a:rPr>
              <a:t>it </a:t>
            </a:r>
            <a:r>
              <a:rPr sz="2700" spc="-65" dirty="0">
                <a:solidFill>
                  <a:srgbClr val="585858"/>
                </a:solidFill>
                <a:latin typeface="Arial"/>
                <a:cs typeface="Arial"/>
              </a:rPr>
              <a:t>so </a:t>
            </a:r>
            <a:r>
              <a:rPr sz="2700" spc="120" dirty="0">
                <a:solidFill>
                  <a:srgbClr val="585858"/>
                </a:solidFill>
                <a:latin typeface="Arial"/>
                <a:cs typeface="Arial"/>
              </a:rPr>
              <a:t>to </a:t>
            </a:r>
            <a:r>
              <a:rPr sz="2700" spc="-5" dirty="0">
                <a:solidFill>
                  <a:srgbClr val="585858"/>
                </a:solidFill>
                <a:latin typeface="Arial"/>
                <a:cs typeface="Arial"/>
              </a:rPr>
              <a:t>give</a:t>
            </a:r>
            <a:r>
              <a:rPr sz="2700" spc="-32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700" spc="30" dirty="0">
                <a:solidFill>
                  <a:srgbClr val="585858"/>
                </a:solidFill>
                <a:latin typeface="Arial"/>
                <a:cs typeface="Arial"/>
              </a:rPr>
              <a:t>the  </a:t>
            </a:r>
            <a:r>
              <a:rPr sz="2700" spc="-15" dirty="0">
                <a:solidFill>
                  <a:srgbClr val="585858"/>
                </a:solidFill>
                <a:latin typeface="Arial"/>
                <a:cs typeface="Arial"/>
              </a:rPr>
              <a:t>person </a:t>
            </a:r>
            <a:r>
              <a:rPr sz="2700" spc="20" dirty="0">
                <a:solidFill>
                  <a:srgbClr val="585858"/>
                </a:solidFill>
                <a:latin typeface="Arial"/>
                <a:cs typeface="Arial"/>
              </a:rPr>
              <a:t>appropriate  </a:t>
            </a:r>
            <a:r>
              <a:rPr sz="2700" spc="-110" dirty="0">
                <a:solidFill>
                  <a:srgbClr val="585858"/>
                </a:solidFill>
                <a:latin typeface="Arial"/>
                <a:cs typeface="Arial"/>
              </a:rPr>
              <a:t>HEADROOM</a:t>
            </a:r>
            <a:r>
              <a:rPr sz="2700" spc="-5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700" spc="-70" dirty="0">
                <a:solidFill>
                  <a:srgbClr val="585858"/>
                </a:solidFill>
                <a:latin typeface="Arial"/>
                <a:cs typeface="Arial"/>
              </a:rPr>
              <a:t>so</a:t>
            </a:r>
            <a:endParaRPr sz="2700">
              <a:latin typeface="Arial"/>
              <a:cs typeface="Arial"/>
            </a:endParaRPr>
          </a:p>
          <a:p>
            <a:pPr marL="241300" marR="5080">
              <a:lnSpc>
                <a:spcPct val="110000"/>
              </a:lnSpc>
            </a:pPr>
            <a:r>
              <a:rPr sz="2700" dirty="0">
                <a:solidFill>
                  <a:srgbClr val="585858"/>
                </a:solidFill>
                <a:latin typeface="Arial"/>
                <a:cs typeface="Arial"/>
              </a:rPr>
              <a:t>they’re </a:t>
            </a:r>
            <a:r>
              <a:rPr sz="2700" spc="15" dirty="0">
                <a:solidFill>
                  <a:srgbClr val="585858"/>
                </a:solidFill>
                <a:latin typeface="Arial"/>
                <a:cs typeface="Arial"/>
              </a:rPr>
              <a:t>neither </a:t>
            </a:r>
            <a:r>
              <a:rPr sz="2700" spc="105" dirty="0">
                <a:solidFill>
                  <a:srgbClr val="585858"/>
                </a:solidFill>
                <a:latin typeface="Arial"/>
                <a:cs typeface="Arial"/>
              </a:rPr>
              <a:t>too  </a:t>
            </a:r>
            <a:r>
              <a:rPr sz="2700" spc="-55" dirty="0">
                <a:solidFill>
                  <a:srgbClr val="585858"/>
                </a:solidFill>
                <a:latin typeface="Arial"/>
                <a:cs typeface="Arial"/>
              </a:rPr>
              <a:t>close </a:t>
            </a:r>
            <a:r>
              <a:rPr sz="2700" spc="120" dirty="0">
                <a:solidFill>
                  <a:srgbClr val="585858"/>
                </a:solidFill>
                <a:latin typeface="Arial"/>
                <a:cs typeface="Arial"/>
              </a:rPr>
              <a:t>to </a:t>
            </a:r>
            <a:r>
              <a:rPr sz="2700" spc="30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700" spc="110" dirty="0">
                <a:solidFill>
                  <a:srgbClr val="585858"/>
                </a:solidFill>
                <a:latin typeface="Arial"/>
                <a:cs typeface="Arial"/>
              </a:rPr>
              <a:t>top </a:t>
            </a:r>
            <a:r>
              <a:rPr sz="2700" spc="85" dirty="0">
                <a:solidFill>
                  <a:srgbClr val="585858"/>
                </a:solidFill>
                <a:latin typeface="Arial"/>
                <a:cs typeface="Arial"/>
              </a:rPr>
              <a:t>of</a:t>
            </a:r>
            <a:r>
              <a:rPr sz="2700" spc="-32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700" spc="30" dirty="0">
                <a:solidFill>
                  <a:srgbClr val="585858"/>
                </a:solidFill>
                <a:latin typeface="Arial"/>
                <a:cs typeface="Arial"/>
              </a:rPr>
              <a:t>the  </a:t>
            </a:r>
            <a:r>
              <a:rPr sz="2700" spc="-5" dirty="0">
                <a:solidFill>
                  <a:srgbClr val="585858"/>
                </a:solidFill>
                <a:latin typeface="Arial"/>
                <a:cs typeface="Arial"/>
              </a:rPr>
              <a:t>frame </a:t>
            </a:r>
            <a:r>
              <a:rPr sz="2700" spc="60" dirty="0">
                <a:solidFill>
                  <a:srgbClr val="585858"/>
                </a:solidFill>
                <a:latin typeface="Arial"/>
                <a:cs typeface="Arial"/>
              </a:rPr>
              <a:t>or </a:t>
            </a:r>
            <a:r>
              <a:rPr sz="2700" spc="105" dirty="0">
                <a:solidFill>
                  <a:srgbClr val="585858"/>
                </a:solidFill>
                <a:latin typeface="Arial"/>
                <a:cs typeface="Arial"/>
              </a:rPr>
              <a:t>too </a:t>
            </a:r>
            <a:r>
              <a:rPr sz="2700" spc="-55" dirty="0">
                <a:solidFill>
                  <a:srgbClr val="585858"/>
                </a:solidFill>
                <a:latin typeface="Arial"/>
                <a:cs typeface="Arial"/>
              </a:rPr>
              <a:t>close </a:t>
            </a:r>
            <a:r>
              <a:rPr sz="2700" spc="120" dirty="0">
                <a:solidFill>
                  <a:srgbClr val="585858"/>
                </a:solidFill>
                <a:latin typeface="Arial"/>
                <a:cs typeface="Arial"/>
              </a:rPr>
              <a:t>to  </a:t>
            </a:r>
            <a:r>
              <a:rPr sz="2700" spc="30" dirty="0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sz="2700" spc="-3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700" spc="105" dirty="0">
                <a:solidFill>
                  <a:srgbClr val="585858"/>
                </a:solidFill>
                <a:latin typeface="Arial"/>
                <a:cs typeface="Arial"/>
              </a:rPr>
              <a:t>bottom</a:t>
            </a:r>
            <a:endParaRPr sz="27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474464" y="1851660"/>
            <a:ext cx="4331208" cy="31912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7524" y="579500"/>
            <a:ext cx="697801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05" dirty="0"/>
              <a:t>LOOKING </a:t>
            </a:r>
            <a:r>
              <a:rPr spc="100" dirty="0"/>
              <a:t>ROOM </a:t>
            </a:r>
            <a:r>
              <a:rPr spc="-5" dirty="0"/>
              <a:t>&amp;</a:t>
            </a:r>
            <a:r>
              <a:rPr spc="720" dirty="0"/>
              <a:t> </a:t>
            </a:r>
            <a:r>
              <a:rPr spc="114" dirty="0"/>
              <a:t>HEADROOM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14552" y="1417700"/>
            <a:ext cx="7869555" cy="25787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41300" marR="144145" indent="-228600">
              <a:lnSpc>
                <a:spcPct val="109000"/>
              </a:lnSpc>
              <a:spcBef>
                <a:spcPts val="125"/>
              </a:spcBef>
              <a:buClr>
                <a:srgbClr val="2A1A00"/>
              </a:buClr>
              <a:buChar char="•"/>
              <a:tabLst>
                <a:tab pos="240665" algn="l"/>
                <a:tab pos="241300" algn="l"/>
                <a:tab pos="1788795" algn="l"/>
              </a:tabLst>
            </a:pPr>
            <a:r>
              <a:rPr sz="2100" spc="-5" dirty="0">
                <a:solidFill>
                  <a:srgbClr val="585858"/>
                </a:solidFill>
                <a:latin typeface="Arial"/>
                <a:cs typeface="Arial"/>
              </a:rPr>
              <a:t>Both </a:t>
            </a:r>
            <a:r>
              <a:rPr sz="2100" spc="65" dirty="0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sz="2100" spc="-30" dirty="0">
                <a:solidFill>
                  <a:srgbClr val="585858"/>
                </a:solidFill>
                <a:latin typeface="Arial"/>
                <a:cs typeface="Arial"/>
              </a:rPr>
              <a:t>these </a:t>
            </a:r>
            <a:r>
              <a:rPr sz="2100" dirty="0">
                <a:solidFill>
                  <a:srgbClr val="585858"/>
                </a:solidFill>
                <a:latin typeface="Arial"/>
                <a:cs typeface="Arial"/>
              </a:rPr>
              <a:t>“rules” </a:t>
            </a:r>
            <a:r>
              <a:rPr sz="2100" spc="-55" dirty="0">
                <a:solidFill>
                  <a:srgbClr val="585858"/>
                </a:solidFill>
                <a:latin typeface="Arial"/>
                <a:cs typeface="Arial"/>
              </a:rPr>
              <a:t>can </a:t>
            </a:r>
            <a:r>
              <a:rPr sz="2100" spc="-5" dirty="0">
                <a:solidFill>
                  <a:srgbClr val="585858"/>
                </a:solidFill>
                <a:latin typeface="Arial"/>
                <a:cs typeface="Arial"/>
              </a:rPr>
              <a:t>be </a:t>
            </a:r>
            <a:r>
              <a:rPr sz="2100" spc="15" dirty="0">
                <a:solidFill>
                  <a:srgbClr val="585858"/>
                </a:solidFill>
                <a:latin typeface="Arial"/>
                <a:cs typeface="Arial"/>
              </a:rPr>
              <a:t>broken </a:t>
            </a:r>
            <a:r>
              <a:rPr sz="2100" spc="55" dirty="0">
                <a:solidFill>
                  <a:srgbClr val="585858"/>
                </a:solidFill>
                <a:latin typeface="Arial"/>
                <a:cs typeface="Arial"/>
              </a:rPr>
              <a:t>for </a:t>
            </a:r>
            <a:r>
              <a:rPr sz="2100" spc="-10" dirty="0">
                <a:solidFill>
                  <a:srgbClr val="585858"/>
                </a:solidFill>
                <a:latin typeface="Arial"/>
                <a:cs typeface="Arial"/>
              </a:rPr>
              <a:t>stylistic </a:t>
            </a:r>
            <a:r>
              <a:rPr sz="2100" spc="-55" dirty="0">
                <a:solidFill>
                  <a:srgbClr val="585858"/>
                </a:solidFill>
                <a:latin typeface="Arial"/>
                <a:cs typeface="Arial"/>
              </a:rPr>
              <a:t>reasons </a:t>
            </a:r>
            <a:r>
              <a:rPr sz="2100" spc="70" dirty="0">
                <a:solidFill>
                  <a:srgbClr val="585858"/>
                </a:solidFill>
                <a:latin typeface="Arial"/>
                <a:cs typeface="Arial"/>
              </a:rPr>
              <a:t>but  </a:t>
            </a:r>
            <a:r>
              <a:rPr sz="2100" spc="5" dirty="0">
                <a:solidFill>
                  <a:srgbClr val="585858"/>
                </a:solidFill>
                <a:latin typeface="Arial"/>
                <a:cs typeface="Arial"/>
              </a:rPr>
              <a:t>typically </a:t>
            </a:r>
            <a:r>
              <a:rPr sz="2100" spc="10" dirty="0">
                <a:solidFill>
                  <a:srgbClr val="585858"/>
                </a:solidFill>
                <a:latin typeface="Arial"/>
                <a:cs typeface="Arial"/>
              </a:rPr>
              <a:t>they </a:t>
            </a:r>
            <a:r>
              <a:rPr sz="2100" spc="-50" dirty="0">
                <a:solidFill>
                  <a:srgbClr val="585858"/>
                </a:solidFill>
                <a:latin typeface="Arial"/>
                <a:cs typeface="Arial"/>
              </a:rPr>
              <a:t>are </a:t>
            </a:r>
            <a:r>
              <a:rPr sz="2100" spc="30" dirty="0">
                <a:solidFill>
                  <a:srgbClr val="585858"/>
                </a:solidFill>
                <a:latin typeface="Arial"/>
                <a:cs typeface="Arial"/>
              </a:rPr>
              <a:t>followed </a:t>
            </a:r>
            <a:r>
              <a:rPr sz="2100" spc="55" dirty="0">
                <a:solidFill>
                  <a:srgbClr val="585858"/>
                </a:solidFill>
                <a:latin typeface="Arial"/>
                <a:cs typeface="Arial"/>
              </a:rPr>
              <a:t>for </a:t>
            </a:r>
            <a:r>
              <a:rPr sz="2100" spc="65" dirty="0">
                <a:solidFill>
                  <a:srgbClr val="585858"/>
                </a:solidFill>
                <a:latin typeface="Arial"/>
                <a:cs typeface="Arial"/>
              </a:rPr>
              <a:t>good </a:t>
            </a:r>
            <a:r>
              <a:rPr sz="2100" spc="-5" dirty="0">
                <a:solidFill>
                  <a:srgbClr val="585858"/>
                </a:solidFill>
                <a:latin typeface="Arial"/>
                <a:cs typeface="Arial"/>
              </a:rPr>
              <a:t>frame </a:t>
            </a:r>
            <a:r>
              <a:rPr sz="2100" spc="25" dirty="0">
                <a:solidFill>
                  <a:srgbClr val="585858"/>
                </a:solidFill>
                <a:latin typeface="Arial"/>
                <a:cs typeface="Arial"/>
              </a:rPr>
              <a:t>composition in  </a:t>
            </a:r>
            <a:r>
              <a:rPr sz="2100" spc="-45" dirty="0">
                <a:solidFill>
                  <a:srgbClr val="585858"/>
                </a:solidFill>
                <a:latin typeface="Arial"/>
                <a:cs typeface="Arial"/>
              </a:rPr>
              <a:t>Broadcast </a:t>
            </a:r>
            <a:r>
              <a:rPr sz="2100" spc="-5" dirty="0">
                <a:solidFill>
                  <a:srgbClr val="585858"/>
                </a:solidFill>
                <a:latin typeface="Arial"/>
                <a:cs typeface="Arial"/>
              </a:rPr>
              <a:t>Production. </a:t>
            </a:r>
            <a:r>
              <a:rPr sz="2100" spc="-85" dirty="0">
                <a:solidFill>
                  <a:srgbClr val="585858"/>
                </a:solidFill>
                <a:latin typeface="Arial"/>
                <a:cs typeface="Arial"/>
              </a:rPr>
              <a:t>MR. </a:t>
            </a:r>
            <a:r>
              <a:rPr sz="2100" spc="-155" dirty="0">
                <a:solidFill>
                  <a:srgbClr val="585858"/>
                </a:solidFill>
                <a:latin typeface="Arial"/>
                <a:cs typeface="Arial"/>
              </a:rPr>
              <a:t>ROBOT </a:t>
            </a:r>
            <a:r>
              <a:rPr sz="2100" spc="-65" dirty="0">
                <a:solidFill>
                  <a:srgbClr val="585858"/>
                </a:solidFill>
                <a:latin typeface="Arial"/>
                <a:cs typeface="Arial"/>
              </a:rPr>
              <a:t>is </a:t>
            </a:r>
            <a:r>
              <a:rPr sz="2100" spc="-100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100" spc="-25" dirty="0">
                <a:solidFill>
                  <a:srgbClr val="585858"/>
                </a:solidFill>
                <a:latin typeface="Arial"/>
                <a:cs typeface="Arial"/>
              </a:rPr>
              <a:t>show </a:t>
            </a:r>
            <a:r>
              <a:rPr sz="2100" spc="40" dirty="0">
                <a:solidFill>
                  <a:srgbClr val="585858"/>
                </a:solidFill>
                <a:latin typeface="Arial"/>
                <a:cs typeface="Arial"/>
              </a:rPr>
              <a:t>that </a:t>
            </a:r>
            <a:r>
              <a:rPr sz="2100" spc="-40" dirty="0">
                <a:solidFill>
                  <a:srgbClr val="585858"/>
                </a:solidFill>
                <a:latin typeface="Arial"/>
                <a:cs typeface="Arial"/>
              </a:rPr>
              <a:t>loves </a:t>
            </a:r>
            <a:r>
              <a:rPr sz="2100" spc="95" dirty="0">
                <a:solidFill>
                  <a:srgbClr val="585858"/>
                </a:solidFill>
                <a:latin typeface="Arial"/>
                <a:cs typeface="Arial"/>
              </a:rPr>
              <a:t>to </a:t>
            </a:r>
            <a:r>
              <a:rPr sz="2100" spc="-15" dirty="0">
                <a:solidFill>
                  <a:srgbClr val="585858"/>
                </a:solidFill>
                <a:latin typeface="Arial"/>
                <a:cs typeface="Arial"/>
              </a:rPr>
              <a:t>break  </a:t>
            </a:r>
            <a:r>
              <a:rPr sz="2100" spc="-30" dirty="0">
                <a:solidFill>
                  <a:srgbClr val="585858"/>
                </a:solidFill>
                <a:latin typeface="Arial"/>
                <a:cs typeface="Arial"/>
              </a:rPr>
              <a:t>these rules </a:t>
            </a:r>
            <a:r>
              <a:rPr sz="2100" spc="-95" dirty="0">
                <a:solidFill>
                  <a:srgbClr val="585858"/>
                </a:solidFill>
                <a:latin typeface="Arial"/>
                <a:cs typeface="Arial"/>
              </a:rPr>
              <a:t>(see </a:t>
            </a:r>
            <a:r>
              <a:rPr sz="2100" dirty="0">
                <a:solidFill>
                  <a:srgbClr val="585858"/>
                </a:solidFill>
                <a:latin typeface="Arial"/>
                <a:cs typeface="Arial"/>
              </a:rPr>
              <a:t>below) </a:t>
            </a:r>
            <a:r>
              <a:rPr sz="2100" spc="70" dirty="0">
                <a:solidFill>
                  <a:srgbClr val="585858"/>
                </a:solidFill>
                <a:latin typeface="Arial"/>
                <a:cs typeface="Arial"/>
              </a:rPr>
              <a:t>but </a:t>
            </a:r>
            <a:r>
              <a:rPr sz="2100" spc="10" dirty="0">
                <a:solidFill>
                  <a:srgbClr val="585858"/>
                </a:solidFill>
                <a:latin typeface="Arial"/>
                <a:cs typeface="Arial"/>
              </a:rPr>
              <a:t>they </a:t>
            </a:r>
            <a:r>
              <a:rPr sz="2100" spc="65" dirty="0">
                <a:solidFill>
                  <a:srgbClr val="585858"/>
                </a:solidFill>
                <a:latin typeface="Arial"/>
                <a:cs typeface="Arial"/>
              </a:rPr>
              <a:t>do </a:t>
            </a:r>
            <a:r>
              <a:rPr sz="2100" spc="-55" dirty="0">
                <a:solidFill>
                  <a:srgbClr val="585858"/>
                </a:solidFill>
                <a:latin typeface="Arial"/>
                <a:cs typeface="Arial"/>
              </a:rPr>
              <a:t>so </a:t>
            </a:r>
            <a:r>
              <a:rPr sz="2100" spc="55" dirty="0">
                <a:solidFill>
                  <a:srgbClr val="585858"/>
                </a:solidFill>
                <a:latin typeface="Arial"/>
                <a:cs typeface="Arial"/>
              </a:rPr>
              <a:t>for </a:t>
            </a:r>
            <a:r>
              <a:rPr sz="2100" spc="10" dirty="0">
                <a:solidFill>
                  <a:srgbClr val="585858"/>
                </a:solidFill>
                <a:latin typeface="Arial"/>
                <a:cs typeface="Arial"/>
              </a:rPr>
              <a:t>effect </a:t>
            </a:r>
            <a:r>
              <a:rPr sz="2100" spc="-5" dirty="0">
                <a:solidFill>
                  <a:srgbClr val="585858"/>
                </a:solidFill>
                <a:latin typeface="Arial"/>
                <a:cs typeface="Arial"/>
              </a:rPr>
              <a:t>and </a:t>
            </a:r>
            <a:r>
              <a:rPr sz="2200" b="1" i="1" u="heavy" spc="-35" dirty="0">
                <a:solidFill>
                  <a:srgbClr val="585858"/>
                </a:solidFill>
                <a:uFill>
                  <a:solidFill>
                    <a:srgbClr val="585858"/>
                  </a:solidFill>
                </a:uFill>
                <a:latin typeface="Arial-BoldItalicMT"/>
                <a:cs typeface="Arial-BoldItalicMT"/>
              </a:rPr>
              <a:t>definitely </a:t>
            </a:r>
            <a:r>
              <a:rPr sz="2200" b="1" i="1" spc="-35" dirty="0">
                <a:solidFill>
                  <a:srgbClr val="585858"/>
                </a:solidFill>
                <a:latin typeface="Arial-BoldItalicMT"/>
                <a:cs typeface="Arial-BoldItalicMT"/>
              </a:rPr>
              <a:t> </a:t>
            </a:r>
            <a:r>
              <a:rPr sz="2100" spc="40" dirty="0">
                <a:solidFill>
                  <a:srgbClr val="585858"/>
                </a:solidFill>
                <a:latin typeface="Arial"/>
                <a:cs typeface="Arial"/>
              </a:rPr>
              <a:t>on</a:t>
            </a:r>
            <a:r>
              <a:rPr sz="2100" spc="-15" dirty="0">
                <a:solidFill>
                  <a:srgbClr val="585858"/>
                </a:solidFill>
                <a:latin typeface="Arial"/>
                <a:cs typeface="Arial"/>
              </a:rPr>
              <a:t> purpose.	</a:t>
            </a:r>
            <a:r>
              <a:rPr sz="2100" spc="-45" dirty="0">
                <a:solidFill>
                  <a:srgbClr val="585858"/>
                </a:solidFill>
                <a:latin typeface="Arial"/>
                <a:cs typeface="Arial"/>
              </a:rPr>
              <a:t>Remember, </a:t>
            </a:r>
            <a:r>
              <a:rPr sz="2100" spc="15" dirty="0">
                <a:solidFill>
                  <a:srgbClr val="585858"/>
                </a:solidFill>
                <a:latin typeface="Arial"/>
                <a:cs typeface="Arial"/>
              </a:rPr>
              <a:t>you </a:t>
            </a:r>
            <a:r>
              <a:rPr sz="2100" spc="-50" dirty="0">
                <a:solidFill>
                  <a:srgbClr val="585858"/>
                </a:solidFill>
                <a:latin typeface="Arial"/>
                <a:cs typeface="Arial"/>
              </a:rPr>
              <a:t>have </a:t>
            </a:r>
            <a:r>
              <a:rPr sz="2100" spc="90" dirty="0">
                <a:solidFill>
                  <a:srgbClr val="585858"/>
                </a:solidFill>
                <a:latin typeface="Arial"/>
                <a:cs typeface="Arial"/>
              </a:rPr>
              <a:t>to </a:t>
            </a:r>
            <a:r>
              <a:rPr sz="2100" spc="-55" dirty="0">
                <a:solidFill>
                  <a:srgbClr val="585858"/>
                </a:solidFill>
                <a:latin typeface="Arial"/>
                <a:cs typeface="Arial"/>
              </a:rPr>
              <a:t>KNOW </a:t>
            </a:r>
            <a:r>
              <a:rPr sz="2100" spc="20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100" spc="-30" dirty="0">
                <a:solidFill>
                  <a:srgbClr val="585858"/>
                </a:solidFill>
                <a:latin typeface="Arial"/>
                <a:cs typeface="Arial"/>
              </a:rPr>
              <a:t>rules </a:t>
            </a:r>
            <a:r>
              <a:rPr sz="2100" spc="95" dirty="0">
                <a:solidFill>
                  <a:srgbClr val="585858"/>
                </a:solidFill>
                <a:latin typeface="Arial"/>
                <a:cs typeface="Arial"/>
              </a:rPr>
              <a:t>to</a:t>
            </a:r>
            <a:r>
              <a:rPr sz="2100" spc="-1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100" spc="-210" dirty="0">
                <a:solidFill>
                  <a:srgbClr val="585858"/>
                </a:solidFill>
                <a:latin typeface="Arial"/>
                <a:cs typeface="Arial"/>
              </a:rPr>
              <a:t>BREAK  </a:t>
            </a:r>
            <a:r>
              <a:rPr sz="2100" spc="25" dirty="0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sz="2100" spc="-1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100" spc="-45" dirty="0">
                <a:solidFill>
                  <a:srgbClr val="585858"/>
                </a:solidFill>
                <a:latin typeface="Arial"/>
                <a:cs typeface="Arial"/>
              </a:rPr>
              <a:t>rules.</a:t>
            </a:r>
            <a:endParaRPr sz="21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944"/>
              </a:spcBef>
              <a:buClr>
                <a:srgbClr val="2A1A00"/>
              </a:buClr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100" u="heavy" spc="-52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100" u="heavy" spc="-17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CLICK </a:t>
            </a:r>
            <a:r>
              <a:rPr sz="2100" u="heavy" spc="-24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HERE </a:t>
            </a:r>
            <a:r>
              <a:rPr sz="2100" u="heavy" spc="-19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FOR </a:t>
            </a:r>
            <a:r>
              <a:rPr sz="2100" u="heavy" spc="-13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MORE </a:t>
            </a:r>
            <a:r>
              <a:rPr sz="2100" u="heavy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ON </a:t>
            </a:r>
            <a:r>
              <a:rPr sz="2100" u="heavy" spc="-8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MR. </a:t>
            </a:r>
            <a:r>
              <a:rPr sz="2100" u="heavy" spc="-15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ROBOT’S </a:t>
            </a:r>
            <a:r>
              <a:rPr sz="2100" u="heavy" spc="-85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UNIQUE </a:t>
            </a:r>
            <a:r>
              <a:rPr sz="2100" u="heavy" spc="-12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VISUAL</a:t>
            </a:r>
            <a:r>
              <a:rPr sz="2100" u="heavy" spc="-28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2100" u="heavy" spc="-250" dirty="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Arial"/>
                <a:cs typeface="Arial"/>
                <a:hlinkClick r:id="rId2"/>
              </a:rPr>
              <a:t>STYLE</a:t>
            </a:r>
            <a:endParaRPr sz="21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38783" y="4128515"/>
            <a:ext cx="2926079" cy="1947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232147" y="4128515"/>
            <a:ext cx="3777996" cy="18867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8989" y="736549"/>
            <a:ext cx="381952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00" dirty="0"/>
              <a:t>RULE </a:t>
            </a:r>
            <a:r>
              <a:rPr spc="65" dirty="0"/>
              <a:t>OF</a:t>
            </a:r>
            <a:r>
              <a:rPr spc="440" dirty="0"/>
              <a:t> </a:t>
            </a:r>
            <a:r>
              <a:rPr spc="110" dirty="0"/>
              <a:t>THIRDS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31926" y="1496401"/>
            <a:ext cx="7856855" cy="1082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5080" indent="-228600">
              <a:lnSpc>
                <a:spcPct val="110000"/>
              </a:lnSpc>
              <a:spcBef>
                <a:spcPts val="95"/>
              </a:spcBef>
              <a:buClr>
                <a:srgbClr val="2A1A00"/>
              </a:buClr>
              <a:buChar char="•"/>
              <a:tabLst>
                <a:tab pos="240665" algn="l"/>
                <a:tab pos="241300" algn="l"/>
              </a:tabLst>
            </a:pPr>
            <a:r>
              <a:rPr sz="2100" spc="-80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100" spc="-220" dirty="0">
                <a:solidFill>
                  <a:srgbClr val="585858"/>
                </a:solidFill>
                <a:latin typeface="Arial"/>
                <a:cs typeface="Arial"/>
              </a:rPr>
              <a:t>RULE </a:t>
            </a:r>
            <a:r>
              <a:rPr sz="2100" spc="-155" dirty="0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sz="2100" spc="-140" dirty="0">
                <a:solidFill>
                  <a:srgbClr val="585858"/>
                </a:solidFill>
                <a:latin typeface="Arial"/>
                <a:cs typeface="Arial"/>
              </a:rPr>
              <a:t>THIRDS </a:t>
            </a:r>
            <a:r>
              <a:rPr sz="2100" spc="-65" dirty="0">
                <a:solidFill>
                  <a:srgbClr val="585858"/>
                </a:solidFill>
                <a:latin typeface="Arial"/>
                <a:cs typeface="Arial"/>
              </a:rPr>
              <a:t>is </a:t>
            </a:r>
            <a:r>
              <a:rPr sz="2100" spc="-100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100" spc="5" dirty="0">
                <a:solidFill>
                  <a:srgbClr val="585858"/>
                </a:solidFill>
                <a:latin typeface="Arial"/>
                <a:cs typeface="Arial"/>
              </a:rPr>
              <a:t>concept </a:t>
            </a:r>
            <a:r>
              <a:rPr sz="2100" spc="65" dirty="0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sz="2100" spc="25" dirty="0">
                <a:solidFill>
                  <a:srgbClr val="585858"/>
                </a:solidFill>
                <a:latin typeface="Arial"/>
                <a:cs typeface="Arial"/>
              </a:rPr>
              <a:t>framing </a:t>
            </a:r>
            <a:r>
              <a:rPr sz="2100" spc="40" dirty="0">
                <a:solidFill>
                  <a:srgbClr val="585858"/>
                </a:solidFill>
                <a:latin typeface="Arial"/>
                <a:cs typeface="Arial"/>
              </a:rPr>
              <a:t>that </a:t>
            </a:r>
            <a:r>
              <a:rPr sz="2100" spc="-95" dirty="0">
                <a:solidFill>
                  <a:srgbClr val="585858"/>
                </a:solidFill>
                <a:latin typeface="Arial"/>
                <a:cs typeface="Arial"/>
              </a:rPr>
              <a:t>uses </a:t>
            </a:r>
            <a:r>
              <a:rPr sz="2100" dirty="0">
                <a:solidFill>
                  <a:srgbClr val="585858"/>
                </a:solidFill>
                <a:latin typeface="Arial"/>
                <a:cs typeface="Arial"/>
              </a:rPr>
              <a:t>imaginary  </a:t>
            </a:r>
            <a:r>
              <a:rPr sz="2100" spc="20" dirty="0">
                <a:solidFill>
                  <a:srgbClr val="585858"/>
                </a:solidFill>
                <a:latin typeface="Arial"/>
                <a:cs typeface="Arial"/>
              </a:rPr>
              <a:t>horizontal </a:t>
            </a:r>
            <a:r>
              <a:rPr sz="2100" spc="-30" dirty="0">
                <a:solidFill>
                  <a:srgbClr val="585858"/>
                </a:solidFill>
                <a:latin typeface="Arial"/>
                <a:cs typeface="Arial"/>
              </a:rPr>
              <a:t>lines </a:t>
            </a:r>
            <a:r>
              <a:rPr sz="2100" spc="35" dirty="0">
                <a:solidFill>
                  <a:srgbClr val="585858"/>
                </a:solidFill>
                <a:latin typeface="Arial"/>
                <a:cs typeface="Arial"/>
              </a:rPr>
              <a:t>dividing </a:t>
            </a:r>
            <a:r>
              <a:rPr sz="2100" spc="20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100" dirty="0">
                <a:solidFill>
                  <a:srgbClr val="585858"/>
                </a:solidFill>
                <a:latin typeface="Arial"/>
                <a:cs typeface="Arial"/>
              </a:rPr>
              <a:t>frame </a:t>
            </a:r>
            <a:r>
              <a:rPr sz="2100" spc="60" dirty="0">
                <a:solidFill>
                  <a:srgbClr val="585858"/>
                </a:solidFill>
                <a:latin typeface="Arial"/>
                <a:cs typeface="Arial"/>
              </a:rPr>
              <a:t>into </a:t>
            </a:r>
            <a:r>
              <a:rPr sz="2100" spc="5" dirty="0">
                <a:solidFill>
                  <a:srgbClr val="585858"/>
                </a:solidFill>
                <a:latin typeface="Arial"/>
                <a:cs typeface="Arial"/>
              </a:rPr>
              <a:t>three </a:t>
            </a:r>
            <a:r>
              <a:rPr sz="2100" spc="-5" dirty="0">
                <a:solidFill>
                  <a:srgbClr val="585858"/>
                </a:solidFill>
                <a:latin typeface="Arial"/>
                <a:cs typeface="Arial"/>
              </a:rPr>
              <a:t>and </a:t>
            </a:r>
            <a:r>
              <a:rPr sz="2100" spc="20" dirty="0">
                <a:solidFill>
                  <a:srgbClr val="585858"/>
                </a:solidFill>
                <a:latin typeface="Arial"/>
                <a:cs typeface="Arial"/>
              </a:rPr>
              <a:t>then </a:t>
            </a:r>
            <a:r>
              <a:rPr sz="2100" spc="5" dirty="0">
                <a:solidFill>
                  <a:srgbClr val="585858"/>
                </a:solidFill>
                <a:latin typeface="Arial"/>
                <a:cs typeface="Arial"/>
              </a:rPr>
              <a:t>three  </a:t>
            </a:r>
            <a:r>
              <a:rPr sz="2100" dirty="0">
                <a:solidFill>
                  <a:srgbClr val="585858"/>
                </a:solidFill>
                <a:latin typeface="Arial"/>
                <a:cs typeface="Arial"/>
              </a:rPr>
              <a:t>imaginary </a:t>
            </a:r>
            <a:r>
              <a:rPr sz="2100" spc="-10" dirty="0">
                <a:solidFill>
                  <a:srgbClr val="585858"/>
                </a:solidFill>
                <a:latin typeface="Arial"/>
                <a:cs typeface="Arial"/>
              </a:rPr>
              <a:t>vertical </a:t>
            </a:r>
            <a:r>
              <a:rPr sz="2100" spc="-30" dirty="0">
                <a:solidFill>
                  <a:srgbClr val="585858"/>
                </a:solidFill>
                <a:latin typeface="Arial"/>
                <a:cs typeface="Arial"/>
              </a:rPr>
              <a:t>lines </a:t>
            </a:r>
            <a:r>
              <a:rPr sz="2100" spc="50" dirty="0">
                <a:solidFill>
                  <a:srgbClr val="585858"/>
                </a:solidFill>
                <a:latin typeface="Arial"/>
                <a:cs typeface="Arial"/>
              </a:rPr>
              <a:t>doing </a:t>
            </a:r>
            <a:r>
              <a:rPr sz="2100" spc="2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100" spc="-75" dirty="0">
                <a:solidFill>
                  <a:srgbClr val="585858"/>
                </a:solidFill>
                <a:latin typeface="Arial"/>
                <a:cs typeface="Arial"/>
              </a:rPr>
              <a:t>same</a:t>
            </a:r>
            <a:r>
              <a:rPr sz="2100" spc="-1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100" spc="50" dirty="0">
                <a:solidFill>
                  <a:srgbClr val="585858"/>
                </a:solidFill>
                <a:latin typeface="Arial"/>
                <a:cs typeface="Arial"/>
              </a:rPr>
              <a:t>thing</a:t>
            </a:r>
            <a:endParaRPr sz="21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115311" y="2959607"/>
            <a:ext cx="4148328" cy="27660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7524" y="838961"/>
            <a:ext cx="382333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00" dirty="0"/>
              <a:t>RULE </a:t>
            </a:r>
            <a:r>
              <a:rPr spc="65" dirty="0"/>
              <a:t>OF</a:t>
            </a:r>
            <a:r>
              <a:rPr spc="470" dirty="0"/>
              <a:t> </a:t>
            </a:r>
            <a:r>
              <a:rPr spc="110" dirty="0"/>
              <a:t>THIRDS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10000"/>
              </a:lnSpc>
              <a:spcBef>
                <a:spcPts val="100"/>
              </a:spcBef>
              <a:buClr>
                <a:srgbClr val="2A1A00"/>
              </a:buClr>
              <a:buChar char="•"/>
              <a:tabLst>
                <a:tab pos="240665" algn="l"/>
                <a:tab pos="241300" algn="l"/>
                <a:tab pos="4046220" algn="l"/>
              </a:tabLst>
            </a:pPr>
            <a:r>
              <a:rPr spc="-70" dirty="0"/>
              <a:t>This </a:t>
            </a:r>
            <a:r>
              <a:rPr spc="-65" dirty="0"/>
              <a:t>is </a:t>
            </a:r>
            <a:r>
              <a:rPr spc="-40" dirty="0"/>
              <a:t>based </a:t>
            </a:r>
            <a:r>
              <a:rPr spc="40" dirty="0"/>
              <a:t>on </a:t>
            </a:r>
            <a:r>
              <a:rPr spc="25" dirty="0"/>
              <a:t>the </a:t>
            </a:r>
            <a:r>
              <a:rPr spc="-20" dirty="0"/>
              <a:t>idea </a:t>
            </a:r>
            <a:r>
              <a:rPr spc="40" dirty="0"/>
              <a:t>that </a:t>
            </a:r>
            <a:r>
              <a:rPr dirty="0"/>
              <a:t>it’s </a:t>
            </a:r>
            <a:r>
              <a:rPr spc="60" dirty="0"/>
              <a:t>thought </a:t>
            </a:r>
            <a:r>
              <a:rPr spc="40" dirty="0"/>
              <a:t>that </a:t>
            </a:r>
            <a:r>
              <a:rPr spc="-10" dirty="0"/>
              <a:t>when </a:t>
            </a:r>
            <a:r>
              <a:rPr spc="15" dirty="0"/>
              <a:t>you </a:t>
            </a:r>
            <a:r>
              <a:rPr spc="35" dirty="0"/>
              <a:t>look </a:t>
            </a:r>
            <a:r>
              <a:rPr spc="10" dirty="0"/>
              <a:t>at  </a:t>
            </a:r>
            <a:r>
              <a:rPr spc="-100" dirty="0"/>
              <a:t>a </a:t>
            </a:r>
            <a:r>
              <a:rPr spc="15" dirty="0"/>
              <a:t>picture </a:t>
            </a:r>
            <a:r>
              <a:rPr spc="25" dirty="0"/>
              <a:t>the </a:t>
            </a:r>
            <a:r>
              <a:rPr dirty="0"/>
              <a:t>intersection </a:t>
            </a:r>
            <a:r>
              <a:rPr spc="70" dirty="0"/>
              <a:t>of </a:t>
            </a:r>
            <a:r>
              <a:rPr spc="-30" dirty="0"/>
              <a:t>these lines </a:t>
            </a:r>
            <a:r>
              <a:rPr spc="-65" dirty="0"/>
              <a:t>is </a:t>
            </a:r>
            <a:r>
              <a:rPr spc="25" dirty="0"/>
              <a:t>the </a:t>
            </a:r>
            <a:r>
              <a:rPr spc="-30" dirty="0"/>
              <a:t>place </a:t>
            </a:r>
            <a:r>
              <a:rPr spc="-100" dirty="0"/>
              <a:t>a </a:t>
            </a:r>
            <a:r>
              <a:rPr spc="-35" dirty="0"/>
              <a:t>viewer’s </a:t>
            </a:r>
            <a:r>
              <a:rPr spc="-60" dirty="0"/>
              <a:t>eye  </a:t>
            </a:r>
            <a:r>
              <a:rPr spc="20" dirty="0"/>
              <a:t>most </a:t>
            </a:r>
            <a:r>
              <a:rPr dirty="0"/>
              <a:t>naturally </a:t>
            </a:r>
            <a:r>
              <a:rPr spc="-5" dirty="0"/>
              <a:t>looks</a:t>
            </a:r>
            <a:r>
              <a:rPr spc="-60" dirty="0"/>
              <a:t> </a:t>
            </a:r>
            <a:r>
              <a:rPr spc="-35" dirty="0"/>
              <a:t>at;</a:t>
            </a:r>
            <a:r>
              <a:rPr spc="-15" dirty="0"/>
              <a:t> </a:t>
            </a:r>
            <a:r>
              <a:rPr spc="65" dirty="0"/>
              <a:t>putting	</a:t>
            </a:r>
            <a:r>
              <a:rPr spc="15" dirty="0"/>
              <a:t>things </a:t>
            </a:r>
            <a:r>
              <a:rPr spc="65" dirty="0"/>
              <a:t>of </a:t>
            </a:r>
            <a:r>
              <a:rPr spc="25" dirty="0"/>
              <a:t>the </a:t>
            </a:r>
            <a:r>
              <a:rPr spc="20" dirty="0"/>
              <a:t>most </a:t>
            </a:r>
            <a:r>
              <a:rPr dirty="0"/>
              <a:t>interest </a:t>
            </a:r>
            <a:r>
              <a:rPr spc="25" dirty="0"/>
              <a:t>in  </a:t>
            </a:r>
            <a:r>
              <a:rPr dirty="0"/>
              <a:t>one </a:t>
            </a:r>
            <a:r>
              <a:rPr spc="65" dirty="0"/>
              <a:t>of </a:t>
            </a:r>
            <a:r>
              <a:rPr spc="-30" dirty="0"/>
              <a:t>these </a:t>
            </a:r>
            <a:r>
              <a:rPr spc="-20" dirty="0"/>
              <a:t>spots </a:t>
            </a:r>
            <a:r>
              <a:rPr spc="25" dirty="0"/>
              <a:t>will </a:t>
            </a:r>
            <a:r>
              <a:rPr spc="-35" dirty="0"/>
              <a:t>make </a:t>
            </a:r>
            <a:r>
              <a:rPr spc="20" dirty="0"/>
              <a:t>your </a:t>
            </a:r>
            <a:r>
              <a:rPr spc="10" dirty="0"/>
              <a:t>brain </a:t>
            </a:r>
            <a:r>
              <a:rPr spc="-5" dirty="0"/>
              <a:t>feel </a:t>
            </a:r>
            <a:r>
              <a:rPr spc="25" dirty="0"/>
              <a:t>comfortable </a:t>
            </a:r>
            <a:r>
              <a:rPr spc="40" dirty="0"/>
              <a:t>with</a:t>
            </a:r>
            <a:r>
              <a:rPr spc="-200" dirty="0"/>
              <a:t> </a:t>
            </a:r>
            <a:r>
              <a:rPr spc="25" dirty="0"/>
              <a:t>the  </a:t>
            </a:r>
            <a:r>
              <a:rPr spc="-25" dirty="0"/>
              <a:t>frame’s</a:t>
            </a:r>
            <a:r>
              <a:rPr spc="-35" dirty="0"/>
              <a:t> </a:t>
            </a:r>
            <a:r>
              <a:rPr spc="25" dirty="0"/>
              <a:t>composition</a:t>
            </a:r>
          </a:p>
        </p:txBody>
      </p:sp>
      <p:sp>
        <p:nvSpPr>
          <p:cNvPr id="4" name="object 4"/>
          <p:cNvSpPr/>
          <p:nvPr/>
        </p:nvSpPr>
        <p:spPr>
          <a:xfrm>
            <a:off x="1179575" y="3450335"/>
            <a:ext cx="3575304" cy="23835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35479" y="3720084"/>
            <a:ext cx="976883" cy="9616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99519" y="3784346"/>
            <a:ext cx="794385" cy="778510"/>
          </a:xfrm>
          <a:custGeom>
            <a:avLst/>
            <a:gdLst/>
            <a:ahLst/>
            <a:cxnLst/>
            <a:rect l="l" t="t" r="r" b="b"/>
            <a:pathLst>
              <a:path w="794385" h="778510">
                <a:moveTo>
                  <a:pt x="396970" y="0"/>
                </a:moveTo>
                <a:lnTo>
                  <a:pt x="356330" y="2539"/>
                </a:lnTo>
                <a:lnTo>
                  <a:pt x="297656" y="12700"/>
                </a:lnTo>
                <a:lnTo>
                  <a:pt x="242411" y="30479"/>
                </a:lnTo>
                <a:lnTo>
                  <a:pt x="207740" y="46989"/>
                </a:lnTo>
                <a:lnTo>
                  <a:pt x="174974" y="67309"/>
                </a:lnTo>
                <a:lnTo>
                  <a:pt x="130016" y="101600"/>
                </a:lnTo>
                <a:lnTo>
                  <a:pt x="90646" y="142239"/>
                </a:lnTo>
                <a:lnTo>
                  <a:pt x="57499" y="187959"/>
                </a:lnTo>
                <a:lnTo>
                  <a:pt x="31210" y="238759"/>
                </a:lnTo>
                <a:lnTo>
                  <a:pt x="12414" y="292100"/>
                </a:lnTo>
                <a:lnTo>
                  <a:pt x="4540" y="330200"/>
                </a:lnTo>
                <a:lnTo>
                  <a:pt x="476" y="369569"/>
                </a:lnTo>
                <a:lnTo>
                  <a:pt x="0" y="391159"/>
                </a:lnTo>
                <a:lnTo>
                  <a:pt x="476" y="410209"/>
                </a:lnTo>
                <a:lnTo>
                  <a:pt x="4540" y="449579"/>
                </a:lnTo>
                <a:lnTo>
                  <a:pt x="17748" y="505459"/>
                </a:lnTo>
                <a:lnTo>
                  <a:pt x="39084" y="558799"/>
                </a:lnTo>
                <a:lnTo>
                  <a:pt x="67786" y="607059"/>
                </a:lnTo>
                <a:lnTo>
                  <a:pt x="90646" y="637539"/>
                </a:lnTo>
                <a:lnTo>
                  <a:pt x="130016" y="678179"/>
                </a:lnTo>
                <a:lnTo>
                  <a:pt x="144494" y="689609"/>
                </a:lnTo>
                <a:lnTo>
                  <a:pt x="159480" y="702309"/>
                </a:lnTo>
                <a:lnTo>
                  <a:pt x="207740" y="732789"/>
                </a:lnTo>
                <a:lnTo>
                  <a:pt x="260445" y="755649"/>
                </a:lnTo>
                <a:lnTo>
                  <a:pt x="297783" y="767079"/>
                </a:lnTo>
                <a:lnTo>
                  <a:pt x="336518" y="774699"/>
                </a:lnTo>
                <a:lnTo>
                  <a:pt x="376523" y="778509"/>
                </a:lnTo>
                <a:lnTo>
                  <a:pt x="417290" y="778509"/>
                </a:lnTo>
                <a:lnTo>
                  <a:pt x="457422" y="774699"/>
                </a:lnTo>
                <a:lnTo>
                  <a:pt x="496157" y="767079"/>
                </a:lnTo>
                <a:lnTo>
                  <a:pt x="533495" y="755649"/>
                </a:lnTo>
                <a:lnTo>
                  <a:pt x="569055" y="740409"/>
                </a:lnTo>
                <a:lnTo>
                  <a:pt x="602837" y="722629"/>
                </a:lnTo>
                <a:lnTo>
                  <a:pt x="634460" y="702309"/>
                </a:lnTo>
                <a:lnTo>
                  <a:pt x="378428" y="702309"/>
                </a:lnTo>
                <a:lnTo>
                  <a:pt x="362172" y="701039"/>
                </a:lnTo>
                <a:lnTo>
                  <a:pt x="299307" y="688339"/>
                </a:lnTo>
                <a:lnTo>
                  <a:pt x="255746" y="670559"/>
                </a:lnTo>
                <a:lnTo>
                  <a:pt x="215487" y="647699"/>
                </a:lnTo>
                <a:lnTo>
                  <a:pt x="168243" y="609599"/>
                </a:lnTo>
                <a:lnTo>
                  <a:pt x="138144" y="575309"/>
                </a:lnTo>
                <a:lnTo>
                  <a:pt x="113506" y="537209"/>
                </a:lnTo>
                <a:lnTo>
                  <a:pt x="94710" y="495299"/>
                </a:lnTo>
                <a:lnTo>
                  <a:pt x="82137" y="450849"/>
                </a:lnTo>
                <a:lnTo>
                  <a:pt x="76422" y="403859"/>
                </a:lnTo>
                <a:lnTo>
                  <a:pt x="76168" y="387349"/>
                </a:lnTo>
                <a:lnTo>
                  <a:pt x="76676" y="372109"/>
                </a:lnTo>
                <a:lnTo>
                  <a:pt x="83026" y="325119"/>
                </a:lnTo>
                <a:lnTo>
                  <a:pt x="96107" y="280669"/>
                </a:lnTo>
                <a:lnTo>
                  <a:pt x="115411" y="240029"/>
                </a:lnTo>
                <a:lnTo>
                  <a:pt x="140684" y="200659"/>
                </a:lnTo>
                <a:lnTo>
                  <a:pt x="160242" y="179069"/>
                </a:lnTo>
                <a:lnTo>
                  <a:pt x="170910" y="167639"/>
                </a:lnTo>
                <a:lnTo>
                  <a:pt x="206089" y="138429"/>
                </a:lnTo>
                <a:lnTo>
                  <a:pt x="245332" y="113029"/>
                </a:lnTo>
                <a:lnTo>
                  <a:pt x="287877" y="95250"/>
                </a:lnTo>
                <a:lnTo>
                  <a:pt x="333851" y="82550"/>
                </a:lnTo>
                <a:lnTo>
                  <a:pt x="382238" y="76200"/>
                </a:lnTo>
                <a:lnTo>
                  <a:pt x="632507" y="76200"/>
                </a:lnTo>
                <a:lnTo>
                  <a:pt x="618839" y="67309"/>
                </a:lnTo>
                <a:lnTo>
                  <a:pt x="586200" y="46989"/>
                </a:lnTo>
                <a:lnTo>
                  <a:pt x="551402" y="30479"/>
                </a:lnTo>
                <a:lnTo>
                  <a:pt x="514953" y="17779"/>
                </a:lnTo>
                <a:lnTo>
                  <a:pt x="457422" y="5079"/>
                </a:lnTo>
                <a:lnTo>
                  <a:pt x="437483" y="2539"/>
                </a:lnTo>
                <a:lnTo>
                  <a:pt x="396970" y="0"/>
                </a:lnTo>
                <a:close/>
              </a:path>
              <a:path w="794385" h="778510">
                <a:moveTo>
                  <a:pt x="632507" y="76200"/>
                </a:moveTo>
                <a:lnTo>
                  <a:pt x="398748" y="76200"/>
                </a:lnTo>
                <a:lnTo>
                  <a:pt x="448024" y="80009"/>
                </a:lnTo>
                <a:lnTo>
                  <a:pt x="463772" y="83819"/>
                </a:lnTo>
                <a:lnTo>
                  <a:pt x="509619" y="96519"/>
                </a:lnTo>
                <a:lnTo>
                  <a:pt x="551910" y="115569"/>
                </a:lnTo>
                <a:lnTo>
                  <a:pt x="591026" y="139700"/>
                </a:lnTo>
                <a:lnTo>
                  <a:pt x="602710" y="149859"/>
                </a:lnTo>
                <a:lnTo>
                  <a:pt x="614648" y="160019"/>
                </a:lnTo>
                <a:lnTo>
                  <a:pt x="646271" y="193039"/>
                </a:lnTo>
                <a:lnTo>
                  <a:pt x="664305" y="217169"/>
                </a:lnTo>
                <a:lnTo>
                  <a:pt x="672941" y="229869"/>
                </a:lnTo>
                <a:lnTo>
                  <a:pt x="693515" y="270509"/>
                </a:lnTo>
                <a:lnTo>
                  <a:pt x="708247" y="313689"/>
                </a:lnTo>
                <a:lnTo>
                  <a:pt x="716248" y="359409"/>
                </a:lnTo>
                <a:lnTo>
                  <a:pt x="717772" y="391159"/>
                </a:lnTo>
                <a:lnTo>
                  <a:pt x="717264" y="407669"/>
                </a:lnTo>
                <a:lnTo>
                  <a:pt x="710914" y="454659"/>
                </a:lnTo>
                <a:lnTo>
                  <a:pt x="697833" y="499109"/>
                </a:lnTo>
                <a:lnTo>
                  <a:pt x="678402" y="539749"/>
                </a:lnTo>
                <a:lnTo>
                  <a:pt x="670782" y="553719"/>
                </a:lnTo>
                <a:lnTo>
                  <a:pt x="662400" y="565149"/>
                </a:lnTo>
                <a:lnTo>
                  <a:pt x="653383" y="577849"/>
                </a:lnTo>
                <a:lnTo>
                  <a:pt x="643985" y="589279"/>
                </a:lnTo>
                <a:lnTo>
                  <a:pt x="611981" y="622299"/>
                </a:lnTo>
                <a:lnTo>
                  <a:pt x="575405" y="650239"/>
                </a:lnTo>
                <a:lnTo>
                  <a:pt x="535019" y="673099"/>
                </a:lnTo>
                <a:lnTo>
                  <a:pt x="491077" y="689609"/>
                </a:lnTo>
                <a:lnTo>
                  <a:pt x="444214" y="699769"/>
                </a:lnTo>
                <a:lnTo>
                  <a:pt x="411575" y="702309"/>
                </a:lnTo>
                <a:lnTo>
                  <a:pt x="634460" y="702309"/>
                </a:lnTo>
                <a:lnTo>
                  <a:pt x="649446" y="689609"/>
                </a:lnTo>
                <a:lnTo>
                  <a:pt x="663797" y="678179"/>
                </a:lnTo>
                <a:lnTo>
                  <a:pt x="677640" y="665479"/>
                </a:lnTo>
                <a:lnTo>
                  <a:pt x="715105" y="622299"/>
                </a:lnTo>
                <a:lnTo>
                  <a:pt x="746093" y="575309"/>
                </a:lnTo>
                <a:lnTo>
                  <a:pt x="762730" y="541019"/>
                </a:lnTo>
                <a:lnTo>
                  <a:pt x="781526" y="486409"/>
                </a:lnTo>
                <a:lnTo>
                  <a:pt x="791813" y="429259"/>
                </a:lnTo>
                <a:lnTo>
                  <a:pt x="793940" y="391159"/>
                </a:lnTo>
                <a:lnTo>
                  <a:pt x="793908" y="387349"/>
                </a:lnTo>
                <a:lnTo>
                  <a:pt x="791813" y="349250"/>
                </a:lnTo>
                <a:lnTo>
                  <a:pt x="785844" y="311150"/>
                </a:lnTo>
                <a:lnTo>
                  <a:pt x="769842" y="256539"/>
                </a:lnTo>
                <a:lnTo>
                  <a:pt x="754856" y="220979"/>
                </a:lnTo>
                <a:lnTo>
                  <a:pt x="726154" y="171450"/>
                </a:lnTo>
                <a:lnTo>
                  <a:pt x="690848" y="128269"/>
                </a:lnTo>
                <a:lnTo>
                  <a:pt x="649446" y="88900"/>
                </a:lnTo>
                <a:lnTo>
                  <a:pt x="634460" y="77469"/>
                </a:lnTo>
                <a:lnTo>
                  <a:pt x="632507" y="762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31564" y="3316223"/>
            <a:ext cx="3941064" cy="22189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38088" y="3448811"/>
            <a:ext cx="1379219" cy="13121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102129" y="3513073"/>
            <a:ext cx="1196340" cy="1129030"/>
          </a:xfrm>
          <a:custGeom>
            <a:avLst/>
            <a:gdLst/>
            <a:ahLst/>
            <a:cxnLst/>
            <a:rect l="l" t="t" r="r" b="b"/>
            <a:pathLst>
              <a:path w="1196340" h="1129029">
                <a:moveTo>
                  <a:pt x="598136" y="0"/>
                </a:moveTo>
                <a:lnTo>
                  <a:pt x="536922" y="2539"/>
                </a:lnTo>
                <a:lnTo>
                  <a:pt x="477486" y="11429"/>
                </a:lnTo>
                <a:lnTo>
                  <a:pt x="420336" y="25400"/>
                </a:lnTo>
                <a:lnTo>
                  <a:pt x="365345" y="44450"/>
                </a:lnTo>
                <a:lnTo>
                  <a:pt x="313021" y="68579"/>
                </a:lnTo>
                <a:lnTo>
                  <a:pt x="263745" y="96520"/>
                </a:lnTo>
                <a:lnTo>
                  <a:pt x="217644" y="129539"/>
                </a:lnTo>
                <a:lnTo>
                  <a:pt x="175226" y="166370"/>
                </a:lnTo>
                <a:lnTo>
                  <a:pt x="136491" y="205739"/>
                </a:lnTo>
                <a:lnTo>
                  <a:pt x="102201" y="248920"/>
                </a:lnTo>
                <a:lnTo>
                  <a:pt x="72102" y="295910"/>
                </a:lnTo>
                <a:lnTo>
                  <a:pt x="46956" y="345439"/>
                </a:lnTo>
                <a:lnTo>
                  <a:pt x="26763" y="397510"/>
                </a:lnTo>
                <a:lnTo>
                  <a:pt x="12158" y="450850"/>
                </a:lnTo>
                <a:lnTo>
                  <a:pt x="3014" y="506730"/>
                </a:lnTo>
                <a:lnTo>
                  <a:pt x="33" y="562610"/>
                </a:lnTo>
                <a:lnTo>
                  <a:pt x="0" y="566420"/>
                </a:lnTo>
                <a:lnTo>
                  <a:pt x="728" y="594360"/>
                </a:lnTo>
                <a:lnTo>
                  <a:pt x="6824" y="651510"/>
                </a:lnTo>
                <a:lnTo>
                  <a:pt x="18762" y="706120"/>
                </a:lnTo>
                <a:lnTo>
                  <a:pt x="36288" y="759460"/>
                </a:lnTo>
                <a:lnTo>
                  <a:pt x="58894" y="810260"/>
                </a:lnTo>
                <a:lnTo>
                  <a:pt x="86580" y="857250"/>
                </a:lnTo>
                <a:lnTo>
                  <a:pt x="118838" y="902969"/>
                </a:lnTo>
                <a:lnTo>
                  <a:pt x="155414" y="944880"/>
                </a:lnTo>
                <a:lnTo>
                  <a:pt x="195927" y="982980"/>
                </a:lnTo>
                <a:lnTo>
                  <a:pt x="240250" y="1017269"/>
                </a:lnTo>
                <a:lnTo>
                  <a:pt x="288002" y="1047750"/>
                </a:lnTo>
                <a:lnTo>
                  <a:pt x="338802" y="1074420"/>
                </a:lnTo>
                <a:lnTo>
                  <a:pt x="392523" y="1094740"/>
                </a:lnTo>
                <a:lnTo>
                  <a:pt x="448657" y="1111250"/>
                </a:lnTo>
                <a:lnTo>
                  <a:pt x="507077" y="1122680"/>
                </a:lnTo>
                <a:lnTo>
                  <a:pt x="567402" y="1129030"/>
                </a:lnTo>
                <a:lnTo>
                  <a:pt x="628870" y="1129030"/>
                </a:lnTo>
                <a:lnTo>
                  <a:pt x="689195" y="1122680"/>
                </a:lnTo>
                <a:lnTo>
                  <a:pt x="747615" y="1111250"/>
                </a:lnTo>
                <a:lnTo>
                  <a:pt x="803749" y="1094740"/>
                </a:lnTo>
                <a:lnTo>
                  <a:pt x="857470" y="1074420"/>
                </a:lnTo>
                <a:lnTo>
                  <a:pt x="899253" y="1052830"/>
                </a:lnTo>
                <a:lnTo>
                  <a:pt x="569307" y="1052830"/>
                </a:lnTo>
                <a:lnTo>
                  <a:pt x="515967" y="1047750"/>
                </a:lnTo>
                <a:lnTo>
                  <a:pt x="465167" y="1037590"/>
                </a:lnTo>
                <a:lnTo>
                  <a:pt x="415637" y="1022350"/>
                </a:lnTo>
                <a:lnTo>
                  <a:pt x="346041" y="993140"/>
                </a:lnTo>
                <a:lnTo>
                  <a:pt x="303115" y="967740"/>
                </a:lnTo>
                <a:lnTo>
                  <a:pt x="262856" y="939800"/>
                </a:lnTo>
                <a:lnTo>
                  <a:pt x="225899" y="908050"/>
                </a:lnTo>
                <a:lnTo>
                  <a:pt x="192625" y="872490"/>
                </a:lnTo>
                <a:lnTo>
                  <a:pt x="163161" y="834390"/>
                </a:lnTo>
                <a:lnTo>
                  <a:pt x="149445" y="815340"/>
                </a:lnTo>
                <a:lnTo>
                  <a:pt x="125950" y="773430"/>
                </a:lnTo>
                <a:lnTo>
                  <a:pt x="106519" y="728980"/>
                </a:lnTo>
                <a:lnTo>
                  <a:pt x="91787" y="684530"/>
                </a:lnTo>
                <a:lnTo>
                  <a:pt x="81627" y="636270"/>
                </a:lnTo>
                <a:lnTo>
                  <a:pt x="76674" y="588010"/>
                </a:lnTo>
                <a:lnTo>
                  <a:pt x="76166" y="562610"/>
                </a:lnTo>
                <a:lnTo>
                  <a:pt x="76928" y="538480"/>
                </a:lnTo>
                <a:lnTo>
                  <a:pt x="82389" y="488950"/>
                </a:lnTo>
                <a:lnTo>
                  <a:pt x="92803" y="441960"/>
                </a:lnTo>
                <a:lnTo>
                  <a:pt x="108043" y="396239"/>
                </a:lnTo>
                <a:lnTo>
                  <a:pt x="127728" y="353060"/>
                </a:lnTo>
                <a:lnTo>
                  <a:pt x="151604" y="312420"/>
                </a:lnTo>
                <a:lnTo>
                  <a:pt x="179671" y="273050"/>
                </a:lnTo>
                <a:lnTo>
                  <a:pt x="211548" y="236220"/>
                </a:lnTo>
                <a:lnTo>
                  <a:pt x="247108" y="203200"/>
                </a:lnTo>
                <a:lnTo>
                  <a:pt x="285589" y="173989"/>
                </a:lnTo>
                <a:lnTo>
                  <a:pt x="327626" y="147320"/>
                </a:lnTo>
                <a:lnTo>
                  <a:pt x="372076" y="124460"/>
                </a:lnTo>
                <a:lnTo>
                  <a:pt x="419066" y="105410"/>
                </a:lnTo>
                <a:lnTo>
                  <a:pt x="468469" y="91439"/>
                </a:lnTo>
                <a:lnTo>
                  <a:pt x="546193" y="78739"/>
                </a:lnTo>
                <a:lnTo>
                  <a:pt x="599787" y="76200"/>
                </a:lnTo>
                <a:lnTo>
                  <a:pt x="896967" y="76200"/>
                </a:lnTo>
                <a:lnTo>
                  <a:pt x="883251" y="68579"/>
                </a:lnTo>
                <a:lnTo>
                  <a:pt x="831054" y="44450"/>
                </a:lnTo>
                <a:lnTo>
                  <a:pt x="776063" y="25400"/>
                </a:lnTo>
                <a:lnTo>
                  <a:pt x="718659" y="11429"/>
                </a:lnTo>
                <a:lnTo>
                  <a:pt x="628870" y="1270"/>
                </a:lnTo>
                <a:lnTo>
                  <a:pt x="598136" y="0"/>
                </a:lnTo>
                <a:close/>
              </a:path>
              <a:path w="1196340" h="1129029">
                <a:moveTo>
                  <a:pt x="896967" y="76200"/>
                </a:moveTo>
                <a:lnTo>
                  <a:pt x="599787" y="76200"/>
                </a:lnTo>
                <a:lnTo>
                  <a:pt x="653762" y="78739"/>
                </a:lnTo>
                <a:lnTo>
                  <a:pt x="706086" y="86360"/>
                </a:lnTo>
                <a:lnTo>
                  <a:pt x="756251" y="99060"/>
                </a:lnTo>
                <a:lnTo>
                  <a:pt x="804511" y="115570"/>
                </a:lnTo>
                <a:lnTo>
                  <a:pt x="850104" y="137160"/>
                </a:lnTo>
                <a:lnTo>
                  <a:pt x="892903" y="161289"/>
                </a:lnTo>
                <a:lnTo>
                  <a:pt x="933289" y="190500"/>
                </a:lnTo>
                <a:lnTo>
                  <a:pt x="969992" y="222250"/>
                </a:lnTo>
                <a:lnTo>
                  <a:pt x="1003393" y="257810"/>
                </a:lnTo>
                <a:lnTo>
                  <a:pt x="1033365" y="294639"/>
                </a:lnTo>
                <a:lnTo>
                  <a:pt x="1058892" y="335280"/>
                </a:lnTo>
                <a:lnTo>
                  <a:pt x="1080482" y="378460"/>
                </a:lnTo>
                <a:lnTo>
                  <a:pt x="1097754" y="422910"/>
                </a:lnTo>
                <a:lnTo>
                  <a:pt x="1110073" y="468630"/>
                </a:lnTo>
                <a:lnTo>
                  <a:pt x="1117693" y="516889"/>
                </a:lnTo>
                <a:lnTo>
                  <a:pt x="1120106" y="566420"/>
                </a:lnTo>
                <a:lnTo>
                  <a:pt x="1119344" y="591820"/>
                </a:lnTo>
                <a:lnTo>
                  <a:pt x="1113883" y="641350"/>
                </a:lnTo>
                <a:lnTo>
                  <a:pt x="1103469" y="688339"/>
                </a:lnTo>
                <a:lnTo>
                  <a:pt x="1088356" y="732790"/>
                </a:lnTo>
                <a:lnTo>
                  <a:pt x="1068671" y="777240"/>
                </a:lnTo>
                <a:lnTo>
                  <a:pt x="1044668" y="817880"/>
                </a:lnTo>
                <a:lnTo>
                  <a:pt x="1016601" y="857250"/>
                </a:lnTo>
                <a:lnTo>
                  <a:pt x="984724" y="892810"/>
                </a:lnTo>
                <a:lnTo>
                  <a:pt x="949418" y="925830"/>
                </a:lnTo>
                <a:lnTo>
                  <a:pt x="910683" y="956310"/>
                </a:lnTo>
                <a:lnTo>
                  <a:pt x="868900" y="982980"/>
                </a:lnTo>
                <a:lnTo>
                  <a:pt x="824577" y="1004569"/>
                </a:lnTo>
                <a:lnTo>
                  <a:pt x="777333" y="1023619"/>
                </a:lnTo>
                <a:lnTo>
                  <a:pt x="702276" y="1043940"/>
                </a:lnTo>
                <a:lnTo>
                  <a:pt x="650333" y="1051560"/>
                </a:lnTo>
                <a:lnTo>
                  <a:pt x="623409" y="1052830"/>
                </a:lnTo>
                <a:lnTo>
                  <a:pt x="899253" y="1052830"/>
                </a:lnTo>
                <a:lnTo>
                  <a:pt x="932527" y="1033780"/>
                </a:lnTo>
                <a:lnTo>
                  <a:pt x="978628" y="1000760"/>
                </a:lnTo>
                <a:lnTo>
                  <a:pt x="1021173" y="963930"/>
                </a:lnTo>
                <a:lnTo>
                  <a:pt x="1059654" y="924560"/>
                </a:lnTo>
                <a:lnTo>
                  <a:pt x="1094198" y="880110"/>
                </a:lnTo>
                <a:lnTo>
                  <a:pt x="1124043" y="834390"/>
                </a:lnTo>
                <a:lnTo>
                  <a:pt x="1149316" y="784860"/>
                </a:lnTo>
                <a:lnTo>
                  <a:pt x="1169382" y="732790"/>
                </a:lnTo>
                <a:lnTo>
                  <a:pt x="1184114" y="678180"/>
                </a:lnTo>
                <a:lnTo>
                  <a:pt x="1193258" y="622300"/>
                </a:lnTo>
                <a:lnTo>
                  <a:pt x="1196273" y="566420"/>
                </a:lnTo>
                <a:lnTo>
                  <a:pt x="1196240" y="562610"/>
                </a:lnTo>
                <a:lnTo>
                  <a:pt x="1193131" y="506730"/>
                </a:lnTo>
                <a:lnTo>
                  <a:pt x="1184114" y="450850"/>
                </a:lnTo>
                <a:lnTo>
                  <a:pt x="1169382" y="397510"/>
                </a:lnTo>
                <a:lnTo>
                  <a:pt x="1149189" y="345439"/>
                </a:lnTo>
                <a:lnTo>
                  <a:pt x="1124043" y="295910"/>
                </a:lnTo>
                <a:lnTo>
                  <a:pt x="1094198" y="248920"/>
                </a:lnTo>
                <a:lnTo>
                  <a:pt x="1059654" y="205739"/>
                </a:lnTo>
                <a:lnTo>
                  <a:pt x="1021173" y="166370"/>
                </a:lnTo>
                <a:lnTo>
                  <a:pt x="978628" y="129539"/>
                </a:lnTo>
                <a:lnTo>
                  <a:pt x="932527" y="96520"/>
                </a:lnTo>
                <a:lnTo>
                  <a:pt x="908397" y="82550"/>
                </a:lnTo>
                <a:lnTo>
                  <a:pt x="896967" y="762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7524" y="797509"/>
            <a:ext cx="366395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10" dirty="0"/>
              <a:t>DEPTH </a:t>
            </a:r>
            <a:r>
              <a:rPr spc="65" dirty="0"/>
              <a:t>OF</a:t>
            </a:r>
            <a:r>
              <a:rPr spc="445" dirty="0"/>
              <a:t> </a:t>
            </a:r>
            <a:r>
              <a:rPr spc="105" dirty="0"/>
              <a:t>FIELD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53541" y="1767966"/>
            <a:ext cx="7543800" cy="3635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10000"/>
              </a:lnSpc>
              <a:spcBef>
                <a:spcPts val="100"/>
              </a:spcBef>
              <a:buClr>
                <a:srgbClr val="2A1A00"/>
              </a:buClr>
              <a:buChar char="•"/>
              <a:tabLst>
                <a:tab pos="241300" algn="l"/>
              </a:tabLst>
            </a:pPr>
            <a:r>
              <a:rPr sz="3000" spc="-240" dirty="0">
                <a:solidFill>
                  <a:srgbClr val="585858"/>
                </a:solidFill>
                <a:latin typeface="Arial"/>
                <a:cs typeface="Arial"/>
              </a:rPr>
              <a:t>DEPTH </a:t>
            </a:r>
            <a:r>
              <a:rPr sz="3000" spc="-220" dirty="0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sz="3000" spc="-250" dirty="0">
                <a:solidFill>
                  <a:srgbClr val="585858"/>
                </a:solidFill>
                <a:latin typeface="Arial"/>
                <a:cs typeface="Arial"/>
              </a:rPr>
              <a:t>FIELD </a:t>
            </a:r>
            <a:r>
              <a:rPr sz="3000" spc="-40" dirty="0">
                <a:solidFill>
                  <a:srgbClr val="585858"/>
                </a:solidFill>
                <a:latin typeface="Arial"/>
                <a:cs typeface="Arial"/>
              </a:rPr>
              <a:t>refers </a:t>
            </a:r>
            <a:r>
              <a:rPr sz="3000" spc="135" dirty="0">
                <a:solidFill>
                  <a:srgbClr val="585858"/>
                </a:solidFill>
                <a:latin typeface="Arial"/>
                <a:cs typeface="Arial"/>
              </a:rPr>
              <a:t>to </a:t>
            </a:r>
            <a:r>
              <a:rPr sz="3000" spc="35" dirty="0">
                <a:solidFill>
                  <a:srgbClr val="585858"/>
                </a:solidFill>
                <a:latin typeface="Arial"/>
                <a:cs typeface="Arial"/>
              </a:rPr>
              <a:t>how </a:t>
            </a:r>
            <a:r>
              <a:rPr sz="3000" dirty="0">
                <a:solidFill>
                  <a:srgbClr val="585858"/>
                </a:solidFill>
                <a:latin typeface="Arial"/>
                <a:cs typeface="Arial"/>
              </a:rPr>
              <a:t>much </a:t>
            </a:r>
            <a:r>
              <a:rPr sz="3000" spc="95" dirty="0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sz="3000" spc="35" dirty="0">
                <a:solidFill>
                  <a:srgbClr val="585858"/>
                </a:solidFill>
                <a:latin typeface="Arial"/>
                <a:cs typeface="Arial"/>
              </a:rPr>
              <a:t>the  </a:t>
            </a:r>
            <a:r>
              <a:rPr sz="3000" spc="-5" dirty="0">
                <a:solidFill>
                  <a:srgbClr val="585858"/>
                </a:solidFill>
                <a:latin typeface="Arial"/>
                <a:cs typeface="Arial"/>
              </a:rPr>
              <a:t>frame </a:t>
            </a:r>
            <a:r>
              <a:rPr sz="3000" spc="5" dirty="0">
                <a:solidFill>
                  <a:srgbClr val="585858"/>
                </a:solidFill>
                <a:latin typeface="Arial"/>
                <a:cs typeface="Arial"/>
              </a:rPr>
              <a:t>contents </a:t>
            </a:r>
            <a:r>
              <a:rPr sz="3000" spc="-70" dirty="0">
                <a:solidFill>
                  <a:srgbClr val="585858"/>
                </a:solidFill>
                <a:latin typeface="Arial"/>
                <a:cs typeface="Arial"/>
              </a:rPr>
              <a:t>are </a:t>
            </a:r>
            <a:r>
              <a:rPr sz="3000" spc="45" dirty="0">
                <a:solidFill>
                  <a:srgbClr val="585858"/>
                </a:solidFill>
                <a:latin typeface="Arial"/>
                <a:cs typeface="Arial"/>
              </a:rPr>
              <a:t>in </a:t>
            </a:r>
            <a:r>
              <a:rPr sz="3000" spc="-245" dirty="0">
                <a:solidFill>
                  <a:srgbClr val="585858"/>
                </a:solidFill>
                <a:latin typeface="Arial"/>
                <a:cs typeface="Arial"/>
              </a:rPr>
              <a:t>FOCUS; </a:t>
            </a:r>
            <a:r>
              <a:rPr sz="3000" spc="-145" dirty="0">
                <a:solidFill>
                  <a:srgbClr val="585858"/>
                </a:solidFill>
                <a:latin typeface="Arial"/>
                <a:cs typeface="Arial"/>
              </a:rPr>
              <a:t>a  </a:t>
            </a:r>
            <a:r>
              <a:rPr sz="3000" spc="-155" dirty="0">
                <a:solidFill>
                  <a:srgbClr val="585858"/>
                </a:solidFill>
                <a:latin typeface="Arial"/>
                <a:cs typeface="Arial"/>
              </a:rPr>
              <a:t>SHORT/SHALLOW </a:t>
            </a:r>
            <a:r>
              <a:rPr sz="3000" spc="-240" dirty="0">
                <a:solidFill>
                  <a:srgbClr val="585858"/>
                </a:solidFill>
                <a:latin typeface="Arial"/>
                <a:cs typeface="Arial"/>
              </a:rPr>
              <a:t>DEPTH </a:t>
            </a:r>
            <a:r>
              <a:rPr sz="3000" spc="-220" dirty="0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sz="3000" spc="-250" dirty="0">
                <a:solidFill>
                  <a:srgbClr val="585858"/>
                </a:solidFill>
                <a:latin typeface="Arial"/>
                <a:cs typeface="Arial"/>
              </a:rPr>
              <a:t>FIELD </a:t>
            </a:r>
            <a:r>
              <a:rPr sz="3000" spc="-120" dirty="0">
                <a:solidFill>
                  <a:srgbClr val="585858"/>
                </a:solidFill>
                <a:latin typeface="Arial"/>
                <a:cs typeface="Arial"/>
              </a:rPr>
              <a:t>has </a:t>
            </a:r>
            <a:r>
              <a:rPr sz="3000" spc="5" dirty="0">
                <a:solidFill>
                  <a:srgbClr val="585858"/>
                </a:solidFill>
                <a:latin typeface="Arial"/>
                <a:cs typeface="Arial"/>
              </a:rPr>
              <a:t>just  </a:t>
            </a:r>
            <a:r>
              <a:rPr sz="3000" spc="45" dirty="0">
                <a:solidFill>
                  <a:srgbClr val="585858"/>
                </a:solidFill>
                <a:latin typeface="Arial"/>
                <a:cs typeface="Arial"/>
              </a:rPr>
              <a:t>part </a:t>
            </a:r>
            <a:r>
              <a:rPr sz="3000" spc="85" dirty="0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sz="300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3000" spc="5" dirty="0">
                <a:solidFill>
                  <a:srgbClr val="585858"/>
                </a:solidFill>
                <a:latin typeface="Arial"/>
                <a:cs typeface="Arial"/>
              </a:rPr>
              <a:t>contents </a:t>
            </a:r>
            <a:r>
              <a:rPr sz="3000" spc="40" dirty="0">
                <a:solidFill>
                  <a:srgbClr val="585858"/>
                </a:solidFill>
                <a:latin typeface="Arial"/>
                <a:cs typeface="Arial"/>
              </a:rPr>
              <a:t>in </a:t>
            </a:r>
            <a:r>
              <a:rPr sz="3000" spc="-30" dirty="0">
                <a:solidFill>
                  <a:srgbClr val="585858"/>
                </a:solidFill>
                <a:latin typeface="Arial"/>
                <a:cs typeface="Arial"/>
              </a:rPr>
              <a:t>focus </a:t>
            </a:r>
            <a:r>
              <a:rPr sz="3000" spc="10" dirty="0">
                <a:solidFill>
                  <a:srgbClr val="585858"/>
                </a:solidFill>
                <a:latin typeface="Arial"/>
                <a:cs typeface="Arial"/>
              </a:rPr>
              <a:t>while </a:t>
            </a:r>
            <a:r>
              <a:rPr sz="3000" spc="-145" dirty="0">
                <a:solidFill>
                  <a:srgbClr val="585858"/>
                </a:solidFill>
                <a:latin typeface="Arial"/>
                <a:cs typeface="Arial"/>
              </a:rPr>
              <a:t>a  </a:t>
            </a:r>
            <a:r>
              <a:rPr sz="3000" spc="-175" dirty="0">
                <a:solidFill>
                  <a:srgbClr val="585858"/>
                </a:solidFill>
                <a:latin typeface="Arial"/>
                <a:cs typeface="Arial"/>
              </a:rPr>
              <a:t>LONG/DEEP </a:t>
            </a:r>
            <a:r>
              <a:rPr sz="3000" spc="-240" dirty="0">
                <a:solidFill>
                  <a:srgbClr val="585858"/>
                </a:solidFill>
                <a:latin typeface="Arial"/>
                <a:cs typeface="Arial"/>
              </a:rPr>
              <a:t>DEPTH </a:t>
            </a:r>
            <a:r>
              <a:rPr sz="3000" spc="-220" dirty="0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sz="3000" spc="-250" dirty="0">
                <a:solidFill>
                  <a:srgbClr val="585858"/>
                </a:solidFill>
                <a:latin typeface="Arial"/>
                <a:cs typeface="Arial"/>
              </a:rPr>
              <a:t>FIELD </a:t>
            </a:r>
            <a:r>
              <a:rPr sz="3000" spc="-120" dirty="0">
                <a:solidFill>
                  <a:srgbClr val="585858"/>
                </a:solidFill>
                <a:latin typeface="Arial"/>
                <a:cs typeface="Arial"/>
              </a:rPr>
              <a:t>has </a:t>
            </a:r>
            <a:r>
              <a:rPr sz="3000" spc="-20" dirty="0">
                <a:solidFill>
                  <a:srgbClr val="585858"/>
                </a:solidFill>
                <a:latin typeface="Arial"/>
                <a:cs typeface="Arial"/>
              </a:rPr>
              <a:t>most, </a:t>
            </a:r>
            <a:r>
              <a:rPr sz="3000" spc="75" dirty="0">
                <a:solidFill>
                  <a:srgbClr val="585858"/>
                </a:solidFill>
                <a:latin typeface="Arial"/>
                <a:cs typeface="Arial"/>
              </a:rPr>
              <a:t>if  </a:t>
            </a:r>
            <a:r>
              <a:rPr sz="3000" spc="95" dirty="0">
                <a:solidFill>
                  <a:srgbClr val="585858"/>
                </a:solidFill>
                <a:latin typeface="Arial"/>
                <a:cs typeface="Arial"/>
              </a:rPr>
              <a:t>not </a:t>
            </a:r>
            <a:r>
              <a:rPr sz="3000" spc="-50" dirty="0">
                <a:solidFill>
                  <a:srgbClr val="585858"/>
                </a:solidFill>
                <a:latin typeface="Arial"/>
                <a:cs typeface="Arial"/>
              </a:rPr>
              <a:t>all, </a:t>
            </a:r>
            <a:r>
              <a:rPr sz="3000" spc="95" dirty="0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sz="300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3000" spc="5" dirty="0">
                <a:solidFill>
                  <a:srgbClr val="585858"/>
                </a:solidFill>
                <a:latin typeface="Arial"/>
                <a:cs typeface="Arial"/>
              </a:rPr>
              <a:t>contents </a:t>
            </a:r>
            <a:r>
              <a:rPr sz="3000" spc="40" dirty="0">
                <a:solidFill>
                  <a:srgbClr val="585858"/>
                </a:solidFill>
                <a:latin typeface="Arial"/>
                <a:cs typeface="Arial"/>
              </a:rPr>
              <a:t>in</a:t>
            </a:r>
            <a:r>
              <a:rPr sz="3000" spc="-25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3000" spc="-55" dirty="0">
                <a:solidFill>
                  <a:srgbClr val="585858"/>
                </a:solidFill>
                <a:latin typeface="Arial"/>
                <a:cs typeface="Arial"/>
              </a:rPr>
              <a:t>focus.</a:t>
            </a:r>
            <a:endParaRPr sz="3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060"/>
              </a:spcBef>
              <a:buClr>
                <a:srgbClr val="2A1A00"/>
              </a:buClr>
              <a:buChar char="•"/>
              <a:tabLst>
                <a:tab pos="241300" algn="l"/>
              </a:tabLst>
            </a:pPr>
            <a:r>
              <a:rPr sz="3000" spc="-210" dirty="0">
                <a:solidFill>
                  <a:srgbClr val="585858"/>
                </a:solidFill>
                <a:latin typeface="Arial"/>
                <a:cs typeface="Arial"/>
              </a:rPr>
              <a:t>See </a:t>
            </a:r>
            <a:r>
              <a:rPr sz="3000" spc="-60" dirty="0">
                <a:solidFill>
                  <a:srgbClr val="585858"/>
                </a:solidFill>
                <a:latin typeface="Arial"/>
                <a:cs typeface="Arial"/>
              </a:rPr>
              <a:t>examples </a:t>
            </a:r>
            <a:r>
              <a:rPr sz="3000" spc="55" dirty="0">
                <a:solidFill>
                  <a:srgbClr val="585858"/>
                </a:solidFill>
                <a:latin typeface="Arial"/>
                <a:cs typeface="Arial"/>
              </a:rPr>
              <a:t>on </a:t>
            </a:r>
            <a:r>
              <a:rPr sz="300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3000" spc="65" dirty="0">
                <a:solidFill>
                  <a:srgbClr val="585858"/>
                </a:solidFill>
                <a:latin typeface="Arial"/>
                <a:cs typeface="Arial"/>
              </a:rPr>
              <a:t>following</a:t>
            </a:r>
            <a:r>
              <a:rPr sz="3000" spc="-49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3000" spc="-60" dirty="0">
                <a:solidFill>
                  <a:srgbClr val="585858"/>
                </a:solidFill>
                <a:latin typeface="Arial"/>
                <a:cs typeface="Arial"/>
              </a:rPr>
              <a:t>slides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4443" y="466420"/>
            <a:ext cx="275145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00" dirty="0"/>
              <a:t>SHOT</a:t>
            </a:r>
            <a:r>
              <a:rPr spc="229" dirty="0"/>
              <a:t> </a:t>
            </a:r>
            <a:r>
              <a:rPr spc="105" dirty="0"/>
              <a:t>SIZES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03300" y="1296850"/>
            <a:ext cx="8235315" cy="3618319"/>
          </a:xfrm>
          <a:prstGeom prst="rect">
            <a:avLst/>
          </a:prstGeom>
        </p:spPr>
        <p:txBody>
          <a:bodyPr vert="horz" wrap="square" lIns="0" tIns="157480" rIns="0" bIns="0" rtlCol="0">
            <a:spAutoFit/>
          </a:bodyPr>
          <a:lstStyle/>
          <a:p>
            <a:pPr marL="697865" marR="258445" lvl="1" indent="-227965">
              <a:lnSpc>
                <a:spcPct val="109900"/>
              </a:lnSpc>
              <a:spcBef>
                <a:spcPts val="760"/>
              </a:spcBef>
              <a:buClr>
                <a:srgbClr val="2A1A00"/>
              </a:buClr>
              <a:buFont typeface="Arial"/>
              <a:buChar char="–"/>
              <a:tabLst>
                <a:tab pos="797560" algn="l"/>
              </a:tabLst>
            </a:pPr>
            <a:r>
              <a:rPr dirty="0"/>
              <a:t>	</a:t>
            </a:r>
            <a:r>
              <a:rPr sz="2850" spc="-60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850" spc="-145" dirty="0">
                <a:solidFill>
                  <a:srgbClr val="585858"/>
                </a:solidFill>
                <a:latin typeface="Arial"/>
                <a:cs typeface="Arial"/>
              </a:rPr>
              <a:t>WIDE </a:t>
            </a:r>
            <a:r>
              <a:rPr sz="2850" spc="-190" dirty="0">
                <a:solidFill>
                  <a:srgbClr val="585858"/>
                </a:solidFill>
                <a:latin typeface="Arial"/>
                <a:cs typeface="Arial"/>
              </a:rPr>
              <a:t>SHOT </a:t>
            </a:r>
            <a:r>
              <a:rPr sz="2850" spc="-145" dirty="0">
                <a:solidFill>
                  <a:srgbClr val="585858"/>
                </a:solidFill>
                <a:latin typeface="Arial"/>
                <a:cs typeface="Arial"/>
              </a:rPr>
              <a:t>(WS) </a:t>
            </a:r>
            <a:r>
              <a:rPr sz="2850" spc="-80" dirty="0">
                <a:solidFill>
                  <a:srgbClr val="585858"/>
                </a:solidFill>
                <a:latin typeface="Arial"/>
                <a:cs typeface="Arial"/>
              </a:rPr>
              <a:t>is </a:t>
            </a:r>
            <a:r>
              <a:rPr sz="2850" spc="55" dirty="0">
                <a:solidFill>
                  <a:srgbClr val="585858"/>
                </a:solidFill>
                <a:latin typeface="Arial"/>
                <a:cs typeface="Arial"/>
              </a:rPr>
              <a:t>often </a:t>
            </a:r>
            <a:r>
              <a:rPr sz="2850" spc="-50" dirty="0">
                <a:solidFill>
                  <a:srgbClr val="585858"/>
                </a:solidFill>
                <a:latin typeface="Arial"/>
                <a:cs typeface="Arial"/>
              </a:rPr>
              <a:t>also </a:t>
            </a:r>
            <a:r>
              <a:rPr sz="2850" spc="25" dirty="0">
                <a:solidFill>
                  <a:srgbClr val="585858"/>
                </a:solidFill>
                <a:latin typeface="Arial"/>
                <a:cs typeface="Arial"/>
              </a:rPr>
              <a:t>known </a:t>
            </a:r>
            <a:r>
              <a:rPr sz="2850" spc="-175" dirty="0">
                <a:solidFill>
                  <a:srgbClr val="585858"/>
                </a:solidFill>
                <a:latin typeface="Arial"/>
                <a:cs typeface="Arial"/>
              </a:rPr>
              <a:t>as </a:t>
            </a:r>
            <a:r>
              <a:rPr sz="2850" spc="-50" dirty="0">
                <a:solidFill>
                  <a:srgbClr val="585858"/>
                </a:solidFill>
                <a:latin typeface="Arial"/>
                <a:cs typeface="Arial"/>
              </a:rPr>
              <a:t>an  </a:t>
            </a:r>
            <a:r>
              <a:rPr sz="2850" dirty="0">
                <a:solidFill>
                  <a:srgbClr val="585858"/>
                </a:solidFill>
                <a:latin typeface="Arial"/>
                <a:cs typeface="Arial"/>
              </a:rPr>
              <a:t>“establishing</a:t>
            </a:r>
            <a:r>
              <a:rPr sz="2850" spc="-7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850" spc="35" dirty="0">
                <a:solidFill>
                  <a:srgbClr val="585858"/>
                </a:solidFill>
                <a:latin typeface="Arial"/>
                <a:cs typeface="Arial"/>
              </a:rPr>
              <a:t>shot”</a:t>
            </a:r>
            <a:endParaRPr sz="2850" dirty="0">
              <a:latin typeface="Arial"/>
              <a:cs typeface="Arial"/>
            </a:endParaRPr>
          </a:p>
          <a:p>
            <a:pPr marL="697865" marR="5080" lvl="1" indent="-227965">
              <a:lnSpc>
                <a:spcPct val="110000"/>
              </a:lnSpc>
              <a:spcBef>
                <a:spcPts val="705"/>
              </a:spcBef>
              <a:buClr>
                <a:srgbClr val="2A1A00"/>
              </a:buClr>
              <a:buFont typeface="Arial"/>
              <a:buChar char="–"/>
              <a:tabLst>
                <a:tab pos="797560" algn="l"/>
              </a:tabLst>
            </a:pPr>
            <a:r>
              <a:rPr dirty="0"/>
              <a:t>	</a:t>
            </a:r>
            <a:r>
              <a:rPr sz="2850" spc="65" dirty="0">
                <a:solidFill>
                  <a:srgbClr val="585858"/>
                </a:solidFill>
                <a:latin typeface="Arial"/>
                <a:cs typeface="Arial"/>
              </a:rPr>
              <a:t>It </a:t>
            </a:r>
            <a:r>
              <a:rPr sz="2850" spc="10" dirty="0">
                <a:solidFill>
                  <a:srgbClr val="585858"/>
                </a:solidFill>
                <a:latin typeface="Arial"/>
                <a:cs typeface="Arial"/>
              </a:rPr>
              <a:t>should </a:t>
            </a:r>
            <a:r>
              <a:rPr sz="2850" dirty="0">
                <a:solidFill>
                  <a:srgbClr val="585858"/>
                </a:solidFill>
                <a:latin typeface="Arial"/>
                <a:cs typeface="Arial"/>
              </a:rPr>
              <a:t>be </a:t>
            </a:r>
            <a:r>
              <a:rPr sz="2850" spc="80" dirty="0">
                <a:solidFill>
                  <a:srgbClr val="585858"/>
                </a:solidFill>
                <a:latin typeface="Arial"/>
                <a:cs typeface="Arial"/>
              </a:rPr>
              <a:t>big </a:t>
            </a:r>
            <a:r>
              <a:rPr sz="2850" spc="30" dirty="0">
                <a:solidFill>
                  <a:srgbClr val="585858"/>
                </a:solidFill>
                <a:latin typeface="Arial"/>
                <a:cs typeface="Arial"/>
              </a:rPr>
              <a:t>enough </a:t>
            </a:r>
            <a:r>
              <a:rPr sz="2850" spc="130" dirty="0">
                <a:solidFill>
                  <a:srgbClr val="585858"/>
                </a:solidFill>
                <a:latin typeface="Arial"/>
                <a:cs typeface="Arial"/>
              </a:rPr>
              <a:t>to </a:t>
            </a:r>
            <a:r>
              <a:rPr sz="2850" spc="-25" dirty="0">
                <a:solidFill>
                  <a:srgbClr val="585858"/>
                </a:solidFill>
                <a:latin typeface="Arial"/>
                <a:cs typeface="Arial"/>
              </a:rPr>
              <a:t>show </a:t>
            </a:r>
            <a:r>
              <a:rPr sz="2850" spc="-5" dirty="0">
                <a:solidFill>
                  <a:srgbClr val="585858"/>
                </a:solidFill>
                <a:latin typeface="Arial"/>
                <a:cs typeface="Arial"/>
              </a:rPr>
              <a:t>all </a:t>
            </a:r>
            <a:r>
              <a:rPr sz="2850" spc="40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850" spc="20" dirty="0">
                <a:solidFill>
                  <a:srgbClr val="585858"/>
                </a:solidFill>
                <a:latin typeface="Arial"/>
                <a:cs typeface="Arial"/>
              </a:rPr>
              <a:t>action  </a:t>
            </a:r>
            <a:r>
              <a:rPr sz="2850" dirty="0">
                <a:solidFill>
                  <a:srgbClr val="585858"/>
                </a:solidFill>
                <a:latin typeface="Arial"/>
                <a:cs typeface="Arial"/>
              </a:rPr>
              <a:t>and </a:t>
            </a:r>
            <a:r>
              <a:rPr sz="2850" spc="20" dirty="0">
                <a:solidFill>
                  <a:srgbClr val="585858"/>
                </a:solidFill>
                <a:latin typeface="Arial"/>
                <a:cs typeface="Arial"/>
              </a:rPr>
              <a:t>help </a:t>
            </a:r>
            <a:r>
              <a:rPr sz="285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850" spc="-25" dirty="0">
                <a:solidFill>
                  <a:srgbClr val="585858"/>
                </a:solidFill>
                <a:latin typeface="Arial"/>
                <a:cs typeface="Arial"/>
              </a:rPr>
              <a:t>viewer </a:t>
            </a:r>
            <a:r>
              <a:rPr sz="2850" spc="65" dirty="0">
                <a:solidFill>
                  <a:srgbClr val="585858"/>
                </a:solidFill>
                <a:latin typeface="Arial"/>
                <a:cs typeface="Arial"/>
              </a:rPr>
              <a:t>with </a:t>
            </a:r>
            <a:r>
              <a:rPr sz="285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850" spc="15" dirty="0">
                <a:solidFill>
                  <a:srgbClr val="585858"/>
                </a:solidFill>
                <a:latin typeface="Arial"/>
                <a:cs typeface="Arial"/>
              </a:rPr>
              <a:t>geography </a:t>
            </a:r>
            <a:r>
              <a:rPr sz="2850" spc="95" dirty="0">
                <a:solidFill>
                  <a:srgbClr val="585858"/>
                </a:solidFill>
                <a:latin typeface="Arial"/>
                <a:cs typeface="Arial"/>
              </a:rPr>
              <a:t>of  </a:t>
            </a:r>
            <a:r>
              <a:rPr sz="2850" spc="-25" dirty="0">
                <a:solidFill>
                  <a:srgbClr val="585858"/>
                </a:solidFill>
                <a:latin typeface="Arial"/>
                <a:cs typeface="Arial"/>
              </a:rPr>
              <a:t>where </a:t>
            </a:r>
            <a:r>
              <a:rPr sz="2850" spc="10" dirty="0">
                <a:solidFill>
                  <a:srgbClr val="585858"/>
                </a:solidFill>
                <a:latin typeface="Arial"/>
                <a:cs typeface="Arial"/>
              </a:rPr>
              <a:t>everything </a:t>
            </a:r>
            <a:r>
              <a:rPr sz="2850" spc="40" dirty="0">
                <a:solidFill>
                  <a:srgbClr val="585858"/>
                </a:solidFill>
                <a:latin typeface="Arial"/>
                <a:cs typeface="Arial"/>
              </a:rPr>
              <a:t>in </a:t>
            </a:r>
            <a:r>
              <a:rPr sz="285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850" spc="-100" dirty="0">
                <a:solidFill>
                  <a:srgbClr val="585858"/>
                </a:solidFill>
                <a:latin typeface="Arial"/>
                <a:cs typeface="Arial"/>
              </a:rPr>
              <a:t>scene </a:t>
            </a:r>
            <a:r>
              <a:rPr sz="2850" spc="-114" dirty="0">
                <a:solidFill>
                  <a:srgbClr val="585858"/>
                </a:solidFill>
                <a:latin typeface="Arial"/>
                <a:cs typeface="Arial"/>
              </a:rPr>
              <a:t>is; </a:t>
            </a:r>
            <a:r>
              <a:rPr sz="2850" spc="30" dirty="0">
                <a:solidFill>
                  <a:srgbClr val="585858"/>
                </a:solidFill>
                <a:latin typeface="Arial"/>
                <a:cs typeface="Arial"/>
              </a:rPr>
              <a:t>most </a:t>
            </a:r>
            <a:r>
              <a:rPr sz="2850" spc="55" dirty="0">
                <a:solidFill>
                  <a:srgbClr val="585858"/>
                </a:solidFill>
                <a:latin typeface="Arial"/>
                <a:cs typeface="Arial"/>
              </a:rPr>
              <a:t>often  </a:t>
            </a:r>
            <a:r>
              <a:rPr sz="285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850" spc="20" dirty="0">
                <a:solidFill>
                  <a:srgbClr val="585858"/>
                </a:solidFill>
                <a:latin typeface="Arial"/>
                <a:cs typeface="Arial"/>
              </a:rPr>
              <a:t>people </a:t>
            </a:r>
            <a:r>
              <a:rPr sz="2850" spc="40" dirty="0">
                <a:solidFill>
                  <a:srgbClr val="585858"/>
                </a:solidFill>
                <a:latin typeface="Arial"/>
                <a:cs typeface="Arial"/>
              </a:rPr>
              <a:t>in </a:t>
            </a:r>
            <a:r>
              <a:rPr sz="285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850" spc="15" dirty="0">
                <a:solidFill>
                  <a:srgbClr val="585858"/>
                </a:solidFill>
                <a:latin typeface="Arial"/>
                <a:cs typeface="Arial"/>
              </a:rPr>
              <a:t>shot </a:t>
            </a:r>
            <a:r>
              <a:rPr sz="2850" spc="20" dirty="0">
                <a:solidFill>
                  <a:srgbClr val="585858"/>
                </a:solidFill>
                <a:latin typeface="Arial"/>
                <a:cs typeface="Arial"/>
              </a:rPr>
              <a:t>(if </a:t>
            </a:r>
            <a:r>
              <a:rPr sz="2850" spc="-60" dirty="0">
                <a:solidFill>
                  <a:srgbClr val="585858"/>
                </a:solidFill>
                <a:latin typeface="Arial"/>
                <a:cs typeface="Arial"/>
              </a:rPr>
              <a:t>any) are </a:t>
            </a:r>
            <a:r>
              <a:rPr sz="2850" spc="95" dirty="0">
                <a:solidFill>
                  <a:srgbClr val="585858"/>
                </a:solidFill>
                <a:latin typeface="Arial"/>
                <a:cs typeface="Arial"/>
              </a:rPr>
              <a:t>not </a:t>
            </a:r>
            <a:r>
              <a:rPr sz="2850" spc="65" dirty="0">
                <a:solidFill>
                  <a:srgbClr val="585858"/>
                </a:solidFill>
                <a:latin typeface="Arial"/>
                <a:cs typeface="Arial"/>
              </a:rPr>
              <a:t>filling</a:t>
            </a:r>
            <a:r>
              <a:rPr sz="2850" spc="-48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850" spc="35" dirty="0">
                <a:solidFill>
                  <a:srgbClr val="585858"/>
                </a:solidFill>
                <a:latin typeface="Arial"/>
                <a:cs typeface="Arial"/>
              </a:rPr>
              <a:t>the  </a:t>
            </a:r>
            <a:r>
              <a:rPr sz="2850" dirty="0">
                <a:solidFill>
                  <a:srgbClr val="585858"/>
                </a:solidFill>
                <a:latin typeface="Arial"/>
                <a:cs typeface="Arial"/>
              </a:rPr>
              <a:t>frame</a:t>
            </a:r>
            <a:endParaRPr sz="285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2700" marR="5080">
              <a:lnSpc>
                <a:spcPts val="4970"/>
              </a:lnSpc>
              <a:spcBef>
                <a:spcPts val="720"/>
              </a:spcBef>
            </a:pPr>
            <a:r>
              <a:rPr spc="95" dirty="0"/>
              <a:t>SHORT/SHALLOW </a:t>
            </a:r>
            <a:r>
              <a:rPr spc="110" dirty="0"/>
              <a:t>DEPTH </a:t>
            </a:r>
            <a:r>
              <a:rPr spc="65" dirty="0"/>
              <a:t>OF  </a:t>
            </a:r>
            <a:r>
              <a:rPr spc="105" dirty="0"/>
              <a:t>FIELD</a:t>
            </a:r>
          </a:p>
        </p:txBody>
      </p:sp>
      <p:sp>
        <p:nvSpPr>
          <p:cNvPr id="3" name="object 3"/>
          <p:cNvSpPr/>
          <p:nvPr/>
        </p:nvSpPr>
        <p:spPr>
          <a:xfrm>
            <a:off x="284988" y="1758695"/>
            <a:ext cx="4142232" cy="3012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31179" y="1676400"/>
            <a:ext cx="2857500" cy="27081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719828" y="3031235"/>
            <a:ext cx="1655064" cy="24841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187183" y="3633215"/>
            <a:ext cx="1516379" cy="22753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89176" y="3988308"/>
            <a:ext cx="2784348" cy="185470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7524" y="672541"/>
            <a:ext cx="645668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14" dirty="0"/>
              <a:t>LONG/DEEP </a:t>
            </a:r>
            <a:r>
              <a:rPr spc="110" dirty="0"/>
              <a:t>DEPTH </a:t>
            </a:r>
            <a:r>
              <a:rPr spc="65" dirty="0"/>
              <a:t>OF</a:t>
            </a:r>
            <a:r>
              <a:rPr spc="675" dirty="0"/>
              <a:t> </a:t>
            </a:r>
            <a:r>
              <a:rPr spc="105" dirty="0"/>
              <a:t>FIELD</a:t>
            </a:r>
          </a:p>
        </p:txBody>
      </p:sp>
      <p:sp>
        <p:nvSpPr>
          <p:cNvPr id="3" name="object 3"/>
          <p:cNvSpPr/>
          <p:nvPr/>
        </p:nvSpPr>
        <p:spPr>
          <a:xfrm>
            <a:off x="1869948" y="1676400"/>
            <a:ext cx="3441191" cy="20848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39495" y="3343655"/>
            <a:ext cx="3252216" cy="24399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99788" y="3069335"/>
            <a:ext cx="4030979" cy="25557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88237" y="537159"/>
            <a:ext cx="632015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35" dirty="0"/>
              <a:t>EXAMPLES </a:t>
            </a:r>
            <a:r>
              <a:rPr spc="65" dirty="0"/>
              <a:t>OF </a:t>
            </a:r>
            <a:r>
              <a:rPr spc="100" dirty="0"/>
              <a:t>WIDE</a:t>
            </a:r>
            <a:r>
              <a:rPr spc="700" dirty="0"/>
              <a:t> </a:t>
            </a:r>
            <a:r>
              <a:rPr spc="110" dirty="0"/>
              <a:t>SHOTS</a:t>
            </a:r>
          </a:p>
        </p:txBody>
      </p:sp>
      <p:sp>
        <p:nvSpPr>
          <p:cNvPr id="3" name="object 3"/>
          <p:cNvSpPr/>
          <p:nvPr/>
        </p:nvSpPr>
        <p:spPr>
          <a:xfrm>
            <a:off x="914400" y="1754123"/>
            <a:ext cx="3768852" cy="21229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46803" y="2906267"/>
            <a:ext cx="4241292" cy="28239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4404" y="631901"/>
            <a:ext cx="275145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00" dirty="0"/>
              <a:t>SHOT</a:t>
            </a:r>
            <a:r>
              <a:rPr spc="229" dirty="0"/>
              <a:t> </a:t>
            </a:r>
            <a:r>
              <a:rPr spc="105" dirty="0"/>
              <a:t>SIZES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4260" y="1592699"/>
            <a:ext cx="8232775" cy="2082108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697865" marR="5080" indent="-228600">
              <a:lnSpc>
                <a:spcPct val="110000"/>
              </a:lnSpc>
              <a:spcBef>
                <a:spcPts val="755"/>
              </a:spcBef>
            </a:pPr>
            <a:r>
              <a:rPr sz="2850" spc="-160" dirty="0" smtClean="0">
                <a:solidFill>
                  <a:srgbClr val="2A1A00"/>
                </a:solidFill>
                <a:latin typeface="Arial"/>
                <a:cs typeface="Arial"/>
              </a:rPr>
              <a:t>– </a:t>
            </a:r>
            <a:r>
              <a:rPr sz="2850" spc="-60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850" spc="-125" dirty="0">
                <a:solidFill>
                  <a:srgbClr val="585858"/>
                </a:solidFill>
                <a:latin typeface="Arial"/>
                <a:cs typeface="Arial"/>
              </a:rPr>
              <a:t>LONG </a:t>
            </a:r>
            <a:r>
              <a:rPr sz="2850" spc="-185" dirty="0">
                <a:solidFill>
                  <a:srgbClr val="585858"/>
                </a:solidFill>
                <a:latin typeface="Arial"/>
                <a:cs typeface="Arial"/>
              </a:rPr>
              <a:t>SHOT </a:t>
            </a:r>
            <a:r>
              <a:rPr sz="2850" spc="-200" dirty="0">
                <a:solidFill>
                  <a:srgbClr val="585858"/>
                </a:solidFill>
                <a:latin typeface="Arial"/>
                <a:cs typeface="Arial"/>
              </a:rPr>
              <a:t>(LS) </a:t>
            </a:r>
            <a:r>
              <a:rPr sz="2850" dirty="0">
                <a:solidFill>
                  <a:srgbClr val="585858"/>
                </a:solidFill>
                <a:latin typeface="Arial"/>
                <a:cs typeface="Arial"/>
              </a:rPr>
              <a:t>tends </a:t>
            </a:r>
            <a:r>
              <a:rPr sz="2850" spc="130" dirty="0">
                <a:solidFill>
                  <a:srgbClr val="585858"/>
                </a:solidFill>
                <a:latin typeface="Arial"/>
                <a:cs typeface="Arial"/>
              </a:rPr>
              <a:t>to </a:t>
            </a:r>
            <a:r>
              <a:rPr sz="2850" dirty="0">
                <a:solidFill>
                  <a:srgbClr val="585858"/>
                </a:solidFill>
                <a:latin typeface="Arial"/>
                <a:cs typeface="Arial"/>
              </a:rPr>
              <a:t>be </a:t>
            </a:r>
            <a:r>
              <a:rPr sz="2850" spc="-45" dirty="0">
                <a:solidFill>
                  <a:srgbClr val="585858"/>
                </a:solidFill>
                <a:latin typeface="Arial"/>
                <a:cs typeface="Arial"/>
              </a:rPr>
              <a:t>used </a:t>
            </a:r>
            <a:r>
              <a:rPr sz="2850" spc="-10" dirty="0">
                <a:solidFill>
                  <a:srgbClr val="585858"/>
                </a:solidFill>
                <a:latin typeface="Arial"/>
                <a:cs typeface="Arial"/>
              </a:rPr>
              <a:t>when  </a:t>
            </a:r>
            <a:r>
              <a:rPr sz="2850" spc="40" dirty="0">
                <a:solidFill>
                  <a:srgbClr val="585858"/>
                </a:solidFill>
                <a:latin typeface="Arial"/>
                <a:cs typeface="Arial"/>
              </a:rPr>
              <a:t>talking </a:t>
            </a:r>
            <a:r>
              <a:rPr sz="2850" spc="-30" dirty="0">
                <a:solidFill>
                  <a:srgbClr val="585858"/>
                </a:solidFill>
                <a:latin typeface="Arial"/>
                <a:cs typeface="Arial"/>
              </a:rPr>
              <a:t>specifically </a:t>
            </a:r>
            <a:r>
              <a:rPr sz="2850" spc="45" dirty="0">
                <a:solidFill>
                  <a:srgbClr val="585858"/>
                </a:solidFill>
                <a:latin typeface="Arial"/>
                <a:cs typeface="Arial"/>
              </a:rPr>
              <a:t>about </a:t>
            </a:r>
            <a:r>
              <a:rPr sz="2850" spc="20" dirty="0">
                <a:solidFill>
                  <a:srgbClr val="585858"/>
                </a:solidFill>
                <a:latin typeface="Arial"/>
                <a:cs typeface="Arial"/>
              </a:rPr>
              <a:t>people </a:t>
            </a:r>
            <a:r>
              <a:rPr sz="2850" dirty="0">
                <a:solidFill>
                  <a:srgbClr val="585858"/>
                </a:solidFill>
                <a:latin typeface="Arial"/>
                <a:cs typeface="Arial"/>
              </a:rPr>
              <a:t>and </a:t>
            </a:r>
            <a:r>
              <a:rPr sz="2850" spc="-70" dirty="0">
                <a:solidFill>
                  <a:srgbClr val="585858"/>
                </a:solidFill>
                <a:latin typeface="Arial"/>
                <a:cs typeface="Arial"/>
              </a:rPr>
              <a:t>means  </a:t>
            </a:r>
            <a:r>
              <a:rPr sz="2850" spc="25" dirty="0">
                <a:solidFill>
                  <a:srgbClr val="585858"/>
                </a:solidFill>
                <a:latin typeface="Arial"/>
                <a:cs typeface="Arial"/>
              </a:rPr>
              <a:t>you </a:t>
            </a:r>
            <a:r>
              <a:rPr sz="2850" spc="55" dirty="0">
                <a:solidFill>
                  <a:srgbClr val="585858"/>
                </a:solidFill>
                <a:latin typeface="Arial"/>
                <a:cs typeface="Arial"/>
              </a:rPr>
              <a:t>would </a:t>
            </a:r>
            <a:r>
              <a:rPr sz="2850" spc="-65" dirty="0">
                <a:solidFill>
                  <a:srgbClr val="585858"/>
                </a:solidFill>
                <a:latin typeface="Arial"/>
                <a:cs typeface="Arial"/>
              </a:rPr>
              <a:t>have </a:t>
            </a:r>
            <a:r>
              <a:rPr sz="285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850" spc="15" dirty="0">
                <a:solidFill>
                  <a:srgbClr val="585858"/>
                </a:solidFill>
                <a:latin typeface="Arial"/>
                <a:cs typeface="Arial"/>
              </a:rPr>
              <a:t>whole </a:t>
            </a:r>
            <a:r>
              <a:rPr sz="2850" spc="55" dirty="0">
                <a:solidFill>
                  <a:srgbClr val="585858"/>
                </a:solidFill>
                <a:latin typeface="Arial"/>
                <a:cs typeface="Arial"/>
              </a:rPr>
              <a:t>body </a:t>
            </a:r>
            <a:r>
              <a:rPr sz="2850" spc="-40" dirty="0">
                <a:solidFill>
                  <a:srgbClr val="585858"/>
                </a:solidFill>
                <a:latin typeface="Arial"/>
                <a:cs typeface="Arial"/>
              </a:rPr>
              <a:t>basically</a:t>
            </a:r>
            <a:r>
              <a:rPr sz="2850" spc="-37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850" spc="60" dirty="0">
                <a:solidFill>
                  <a:srgbClr val="585858"/>
                </a:solidFill>
                <a:latin typeface="Arial"/>
                <a:cs typeface="Arial"/>
              </a:rPr>
              <a:t>filling  </a:t>
            </a:r>
            <a:r>
              <a:rPr sz="285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850" dirty="0">
                <a:solidFill>
                  <a:srgbClr val="585858"/>
                </a:solidFill>
                <a:latin typeface="Arial"/>
                <a:cs typeface="Arial"/>
              </a:rPr>
              <a:t>frame </a:t>
            </a:r>
            <a:r>
              <a:rPr sz="2850" spc="75" dirty="0">
                <a:solidFill>
                  <a:srgbClr val="585858"/>
                </a:solidFill>
                <a:latin typeface="Arial"/>
                <a:cs typeface="Arial"/>
              </a:rPr>
              <a:t>from </a:t>
            </a:r>
            <a:r>
              <a:rPr sz="2850" spc="114" dirty="0">
                <a:solidFill>
                  <a:srgbClr val="585858"/>
                </a:solidFill>
                <a:latin typeface="Arial"/>
                <a:cs typeface="Arial"/>
              </a:rPr>
              <a:t>top </a:t>
            </a:r>
            <a:r>
              <a:rPr sz="2850" spc="130" dirty="0">
                <a:solidFill>
                  <a:srgbClr val="585858"/>
                </a:solidFill>
                <a:latin typeface="Arial"/>
                <a:cs typeface="Arial"/>
              </a:rPr>
              <a:t>to</a:t>
            </a:r>
            <a:r>
              <a:rPr sz="2850" spc="-39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850" spc="114" dirty="0">
                <a:solidFill>
                  <a:srgbClr val="585858"/>
                </a:solidFill>
                <a:latin typeface="Arial"/>
                <a:cs typeface="Arial"/>
              </a:rPr>
              <a:t>bottom</a:t>
            </a:r>
            <a:endParaRPr sz="285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6317" y="650874"/>
            <a:ext cx="627951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35" dirty="0"/>
              <a:t>EXAMPLES </a:t>
            </a:r>
            <a:r>
              <a:rPr spc="65" dirty="0"/>
              <a:t>OF </a:t>
            </a:r>
            <a:r>
              <a:rPr spc="80" dirty="0"/>
              <a:t>LONG</a:t>
            </a:r>
            <a:r>
              <a:rPr spc="700" dirty="0"/>
              <a:t> </a:t>
            </a:r>
            <a:r>
              <a:rPr spc="110" dirty="0"/>
              <a:t>SHOTS</a:t>
            </a:r>
          </a:p>
        </p:txBody>
      </p:sp>
      <p:sp>
        <p:nvSpPr>
          <p:cNvPr id="3" name="object 3"/>
          <p:cNvSpPr/>
          <p:nvPr/>
        </p:nvSpPr>
        <p:spPr>
          <a:xfrm>
            <a:off x="3928871" y="2880360"/>
            <a:ext cx="4760976" cy="26990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02563" y="1652016"/>
            <a:ext cx="4643628" cy="28864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4404" y="710946"/>
            <a:ext cx="275018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00" dirty="0"/>
              <a:t>SHOT</a:t>
            </a:r>
            <a:r>
              <a:rPr spc="225" dirty="0"/>
              <a:t> </a:t>
            </a:r>
            <a:r>
              <a:rPr spc="105" dirty="0"/>
              <a:t>SIZES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4260" y="1592699"/>
            <a:ext cx="8094345" cy="3626890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697865" marR="5080" lvl="1" indent="-227965">
              <a:lnSpc>
                <a:spcPct val="110000"/>
              </a:lnSpc>
              <a:spcBef>
                <a:spcPts val="755"/>
              </a:spcBef>
              <a:buClr>
                <a:srgbClr val="2A1A00"/>
              </a:buClr>
              <a:buFont typeface="Arial"/>
              <a:buChar char="–"/>
              <a:tabLst>
                <a:tab pos="797560" algn="l"/>
              </a:tabLst>
            </a:pPr>
            <a:r>
              <a:rPr dirty="0"/>
              <a:t>	</a:t>
            </a:r>
            <a:r>
              <a:rPr sz="2850" spc="-60" dirty="0">
                <a:solidFill>
                  <a:srgbClr val="585858"/>
                </a:solidFill>
                <a:latin typeface="Arial"/>
                <a:cs typeface="Arial"/>
              </a:rPr>
              <a:t>A MID-SHOT </a:t>
            </a:r>
            <a:r>
              <a:rPr sz="2850" spc="-95" dirty="0">
                <a:solidFill>
                  <a:srgbClr val="585858"/>
                </a:solidFill>
                <a:latin typeface="Arial"/>
                <a:cs typeface="Arial"/>
              </a:rPr>
              <a:t>(MS) </a:t>
            </a:r>
            <a:r>
              <a:rPr sz="2850" spc="-160" dirty="0">
                <a:solidFill>
                  <a:srgbClr val="585858"/>
                </a:solidFill>
                <a:latin typeface="Arial"/>
                <a:cs typeface="Arial"/>
              </a:rPr>
              <a:t>– </a:t>
            </a:r>
            <a:r>
              <a:rPr sz="2850" spc="-50" dirty="0">
                <a:solidFill>
                  <a:srgbClr val="585858"/>
                </a:solidFill>
                <a:latin typeface="Arial"/>
                <a:cs typeface="Arial"/>
              </a:rPr>
              <a:t>also </a:t>
            </a:r>
            <a:r>
              <a:rPr sz="2850" spc="55" dirty="0">
                <a:solidFill>
                  <a:srgbClr val="585858"/>
                </a:solidFill>
                <a:latin typeface="Arial"/>
                <a:cs typeface="Arial"/>
              </a:rPr>
              <a:t>often </a:t>
            </a:r>
            <a:r>
              <a:rPr sz="2850" spc="25" dirty="0">
                <a:solidFill>
                  <a:srgbClr val="585858"/>
                </a:solidFill>
                <a:latin typeface="Arial"/>
                <a:cs typeface="Arial"/>
              </a:rPr>
              <a:t>known </a:t>
            </a:r>
            <a:r>
              <a:rPr sz="2850" spc="-175" dirty="0">
                <a:solidFill>
                  <a:srgbClr val="585858"/>
                </a:solidFill>
                <a:latin typeface="Arial"/>
                <a:cs typeface="Arial"/>
              </a:rPr>
              <a:t>as </a:t>
            </a:r>
            <a:r>
              <a:rPr sz="2850" spc="-135" dirty="0">
                <a:solidFill>
                  <a:srgbClr val="585858"/>
                </a:solidFill>
                <a:latin typeface="Arial"/>
                <a:cs typeface="Arial"/>
              </a:rPr>
              <a:t>a  </a:t>
            </a:r>
            <a:r>
              <a:rPr sz="2850" spc="-85" dirty="0">
                <a:solidFill>
                  <a:srgbClr val="585858"/>
                </a:solidFill>
                <a:latin typeface="Arial"/>
                <a:cs typeface="Arial"/>
              </a:rPr>
              <a:t>MEDIUM-SHOT, </a:t>
            </a:r>
            <a:r>
              <a:rPr sz="2850" spc="-65" dirty="0">
                <a:solidFill>
                  <a:srgbClr val="585858"/>
                </a:solidFill>
                <a:latin typeface="Arial"/>
                <a:cs typeface="Arial"/>
              </a:rPr>
              <a:t>shows </a:t>
            </a:r>
            <a:r>
              <a:rPr sz="2850" spc="-135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850" spc="-35" dirty="0">
                <a:solidFill>
                  <a:srgbClr val="585858"/>
                </a:solidFill>
                <a:latin typeface="Arial"/>
                <a:cs typeface="Arial"/>
              </a:rPr>
              <a:t>smaller </a:t>
            </a:r>
            <a:r>
              <a:rPr sz="2850" spc="-80" dirty="0">
                <a:solidFill>
                  <a:srgbClr val="585858"/>
                </a:solidFill>
                <a:latin typeface="Arial"/>
                <a:cs typeface="Arial"/>
              </a:rPr>
              <a:t>area </a:t>
            </a:r>
            <a:r>
              <a:rPr sz="2850" spc="25" dirty="0">
                <a:solidFill>
                  <a:srgbClr val="585858"/>
                </a:solidFill>
                <a:latin typeface="Arial"/>
                <a:cs typeface="Arial"/>
              </a:rPr>
              <a:t>than </a:t>
            </a:r>
            <a:r>
              <a:rPr sz="2850" spc="35" dirty="0">
                <a:solidFill>
                  <a:srgbClr val="585858"/>
                </a:solidFill>
                <a:latin typeface="Arial"/>
                <a:cs typeface="Arial"/>
              </a:rPr>
              <a:t>the  </a:t>
            </a:r>
            <a:r>
              <a:rPr sz="2850" spc="65" dirty="0">
                <a:solidFill>
                  <a:srgbClr val="585858"/>
                </a:solidFill>
                <a:latin typeface="Arial"/>
                <a:cs typeface="Arial"/>
              </a:rPr>
              <a:t>long </a:t>
            </a:r>
            <a:r>
              <a:rPr sz="2850" spc="15" dirty="0">
                <a:solidFill>
                  <a:srgbClr val="585858"/>
                </a:solidFill>
                <a:latin typeface="Arial"/>
                <a:cs typeface="Arial"/>
              </a:rPr>
              <a:t>shot </a:t>
            </a:r>
            <a:r>
              <a:rPr sz="2850" spc="100" dirty="0">
                <a:solidFill>
                  <a:srgbClr val="585858"/>
                </a:solidFill>
                <a:latin typeface="Arial"/>
                <a:cs typeface="Arial"/>
              </a:rPr>
              <a:t>but </a:t>
            </a:r>
            <a:r>
              <a:rPr sz="2850" spc="20" dirty="0">
                <a:solidFill>
                  <a:srgbClr val="585858"/>
                </a:solidFill>
                <a:latin typeface="Arial"/>
                <a:cs typeface="Arial"/>
              </a:rPr>
              <a:t>still </a:t>
            </a:r>
            <a:r>
              <a:rPr sz="2850" spc="-10" dirty="0">
                <a:solidFill>
                  <a:srgbClr val="585858"/>
                </a:solidFill>
                <a:latin typeface="Arial"/>
                <a:cs typeface="Arial"/>
              </a:rPr>
              <a:t>contains </a:t>
            </a:r>
            <a:r>
              <a:rPr sz="2850" spc="55" dirty="0">
                <a:solidFill>
                  <a:srgbClr val="585858"/>
                </a:solidFill>
                <a:latin typeface="Arial"/>
                <a:cs typeface="Arial"/>
              </a:rPr>
              <a:t>quite </a:t>
            </a:r>
            <a:r>
              <a:rPr sz="2850" spc="-135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2850" spc="105" dirty="0">
                <a:solidFill>
                  <a:srgbClr val="585858"/>
                </a:solidFill>
                <a:latin typeface="Arial"/>
                <a:cs typeface="Arial"/>
              </a:rPr>
              <a:t>bit </a:t>
            </a:r>
            <a:r>
              <a:rPr sz="2850" spc="95" dirty="0">
                <a:solidFill>
                  <a:srgbClr val="585858"/>
                </a:solidFill>
                <a:latin typeface="Arial"/>
                <a:cs typeface="Arial"/>
              </a:rPr>
              <a:t>of  </a:t>
            </a:r>
            <a:r>
              <a:rPr sz="2850" spc="30" dirty="0">
                <a:solidFill>
                  <a:srgbClr val="585858"/>
                </a:solidFill>
                <a:latin typeface="Arial"/>
                <a:cs typeface="Arial"/>
              </a:rPr>
              <a:t>information; </a:t>
            </a:r>
            <a:r>
              <a:rPr sz="2850" spc="75" dirty="0">
                <a:solidFill>
                  <a:srgbClr val="585858"/>
                </a:solidFill>
                <a:latin typeface="Arial"/>
                <a:cs typeface="Arial"/>
              </a:rPr>
              <a:t>if </a:t>
            </a:r>
            <a:r>
              <a:rPr sz="2850" spc="10" dirty="0">
                <a:solidFill>
                  <a:srgbClr val="585858"/>
                </a:solidFill>
                <a:latin typeface="Arial"/>
                <a:cs typeface="Arial"/>
              </a:rPr>
              <a:t>there </a:t>
            </a:r>
            <a:r>
              <a:rPr sz="2850" spc="-60" dirty="0">
                <a:solidFill>
                  <a:srgbClr val="585858"/>
                </a:solidFill>
                <a:latin typeface="Arial"/>
                <a:cs typeface="Arial"/>
              </a:rPr>
              <a:t>are </a:t>
            </a:r>
            <a:r>
              <a:rPr sz="2850" spc="20" dirty="0">
                <a:solidFill>
                  <a:srgbClr val="585858"/>
                </a:solidFill>
                <a:latin typeface="Arial"/>
                <a:cs typeface="Arial"/>
              </a:rPr>
              <a:t>people </a:t>
            </a:r>
            <a:r>
              <a:rPr sz="2850" spc="40" dirty="0">
                <a:solidFill>
                  <a:srgbClr val="585858"/>
                </a:solidFill>
                <a:latin typeface="Arial"/>
                <a:cs typeface="Arial"/>
              </a:rPr>
              <a:t>in </a:t>
            </a:r>
            <a:r>
              <a:rPr sz="2850" spc="35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2850" spc="-100" dirty="0">
                <a:solidFill>
                  <a:srgbClr val="585858"/>
                </a:solidFill>
                <a:latin typeface="Arial"/>
                <a:cs typeface="Arial"/>
              </a:rPr>
              <a:t>scene  </a:t>
            </a:r>
            <a:r>
              <a:rPr sz="2850" spc="35" dirty="0">
                <a:solidFill>
                  <a:srgbClr val="585858"/>
                </a:solidFill>
                <a:latin typeface="Arial"/>
                <a:cs typeface="Arial"/>
              </a:rPr>
              <a:t>then </a:t>
            </a:r>
            <a:r>
              <a:rPr sz="2850" spc="25" dirty="0">
                <a:solidFill>
                  <a:srgbClr val="585858"/>
                </a:solidFill>
                <a:latin typeface="Arial"/>
                <a:cs typeface="Arial"/>
              </a:rPr>
              <a:t>you </a:t>
            </a:r>
            <a:r>
              <a:rPr sz="2850" spc="50" dirty="0">
                <a:solidFill>
                  <a:srgbClr val="585858"/>
                </a:solidFill>
                <a:latin typeface="Arial"/>
                <a:cs typeface="Arial"/>
              </a:rPr>
              <a:t>would tend </a:t>
            </a:r>
            <a:r>
              <a:rPr sz="2850" spc="130" dirty="0">
                <a:solidFill>
                  <a:srgbClr val="585858"/>
                </a:solidFill>
                <a:latin typeface="Arial"/>
                <a:cs typeface="Arial"/>
              </a:rPr>
              <a:t>to </a:t>
            </a:r>
            <a:r>
              <a:rPr sz="2850" spc="-65" dirty="0">
                <a:solidFill>
                  <a:srgbClr val="585858"/>
                </a:solidFill>
                <a:latin typeface="Arial"/>
                <a:cs typeface="Arial"/>
              </a:rPr>
              <a:t>have </a:t>
            </a:r>
            <a:r>
              <a:rPr sz="2850" spc="40" dirty="0">
                <a:solidFill>
                  <a:srgbClr val="585858"/>
                </a:solidFill>
                <a:latin typeface="Arial"/>
                <a:cs typeface="Arial"/>
              </a:rPr>
              <a:t>their </a:t>
            </a:r>
            <a:r>
              <a:rPr sz="2850" spc="-25" dirty="0">
                <a:solidFill>
                  <a:srgbClr val="585858"/>
                </a:solidFill>
                <a:latin typeface="Arial"/>
                <a:cs typeface="Arial"/>
              </a:rPr>
              <a:t>head </a:t>
            </a:r>
            <a:r>
              <a:rPr sz="2850" spc="-5" dirty="0">
                <a:solidFill>
                  <a:srgbClr val="585858"/>
                </a:solidFill>
                <a:latin typeface="Arial"/>
                <a:cs typeface="Arial"/>
              </a:rPr>
              <a:t>and  </a:t>
            </a:r>
            <a:r>
              <a:rPr sz="2850" spc="35" dirty="0">
                <a:solidFill>
                  <a:srgbClr val="585858"/>
                </a:solidFill>
                <a:latin typeface="Arial"/>
                <a:cs typeface="Arial"/>
              </a:rPr>
              <a:t>torso </a:t>
            </a:r>
            <a:r>
              <a:rPr sz="2850" spc="-45" dirty="0">
                <a:solidFill>
                  <a:srgbClr val="585858"/>
                </a:solidFill>
                <a:latin typeface="Arial"/>
                <a:cs typeface="Arial"/>
              </a:rPr>
              <a:t>shown, </a:t>
            </a:r>
            <a:r>
              <a:rPr sz="2850" spc="10" dirty="0">
                <a:solidFill>
                  <a:srgbClr val="585858"/>
                </a:solidFill>
                <a:latin typeface="Arial"/>
                <a:cs typeface="Arial"/>
              </a:rPr>
              <a:t>typically </a:t>
            </a:r>
            <a:r>
              <a:rPr sz="2850" spc="55" dirty="0">
                <a:solidFill>
                  <a:srgbClr val="585858"/>
                </a:solidFill>
                <a:latin typeface="Arial"/>
                <a:cs typeface="Arial"/>
              </a:rPr>
              <a:t>down </a:t>
            </a:r>
            <a:r>
              <a:rPr sz="2850" spc="130" dirty="0">
                <a:solidFill>
                  <a:srgbClr val="585858"/>
                </a:solidFill>
                <a:latin typeface="Arial"/>
                <a:cs typeface="Arial"/>
              </a:rPr>
              <a:t>to </a:t>
            </a:r>
            <a:r>
              <a:rPr sz="2850" spc="35" dirty="0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sz="2850" spc="-40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850" spc="-25" dirty="0">
                <a:solidFill>
                  <a:srgbClr val="585858"/>
                </a:solidFill>
                <a:latin typeface="Arial"/>
                <a:cs typeface="Arial"/>
              </a:rPr>
              <a:t>waist</a:t>
            </a:r>
            <a:endParaRPr sz="2850" dirty="0">
              <a:latin typeface="Arial"/>
              <a:cs typeface="Arial"/>
            </a:endParaRPr>
          </a:p>
          <a:p>
            <a:pPr marL="697865" lvl="1" indent="-227965">
              <a:lnSpc>
                <a:spcPct val="100000"/>
              </a:lnSpc>
              <a:spcBef>
                <a:spcPts val="1045"/>
              </a:spcBef>
              <a:buClr>
                <a:srgbClr val="2A1A00"/>
              </a:buClr>
              <a:buChar char="–"/>
              <a:tabLst>
                <a:tab pos="698500" algn="l"/>
              </a:tabLst>
            </a:pPr>
            <a:r>
              <a:rPr sz="2850" spc="-65" dirty="0">
                <a:solidFill>
                  <a:srgbClr val="585858"/>
                </a:solidFill>
                <a:latin typeface="Arial"/>
                <a:cs typeface="Arial"/>
              </a:rPr>
              <a:t>Tip: </a:t>
            </a:r>
            <a:r>
              <a:rPr sz="2850" spc="-45" dirty="0">
                <a:solidFill>
                  <a:srgbClr val="585858"/>
                </a:solidFill>
                <a:latin typeface="Arial"/>
                <a:cs typeface="Arial"/>
              </a:rPr>
              <a:t>MEDIUM </a:t>
            </a:r>
            <a:r>
              <a:rPr sz="2850" spc="285" dirty="0">
                <a:solidFill>
                  <a:srgbClr val="585858"/>
                </a:solidFill>
                <a:latin typeface="Arial"/>
                <a:cs typeface="Arial"/>
              </a:rPr>
              <a:t>= </a:t>
            </a:r>
            <a:r>
              <a:rPr sz="2850" spc="-170" dirty="0">
                <a:solidFill>
                  <a:srgbClr val="585858"/>
                </a:solidFill>
                <a:latin typeface="Arial"/>
                <a:cs typeface="Arial"/>
              </a:rPr>
              <a:t>HALF </a:t>
            </a:r>
            <a:r>
              <a:rPr sz="2850" spc="-145" dirty="0">
                <a:solidFill>
                  <a:srgbClr val="585858"/>
                </a:solidFill>
                <a:latin typeface="Arial"/>
                <a:cs typeface="Arial"/>
              </a:rPr>
              <a:t>(as </a:t>
            </a:r>
            <a:r>
              <a:rPr sz="2850" spc="40" dirty="0">
                <a:solidFill>
                  <a:srgbClr val="585858"/>
                </a:solidFill>
                <a:latin typeface="Arial"/>
                <a:cs typeface="Arial"/>
              </a:rPr>
              <a:t>in </a:t>
            </a:r>
            <a:r>
              <a:rPr sz="2850" spc="15" dirty="0">
                <a:solidFill>
                  <a:srgbClr val="585858"/>
                </a:solidFill>
                <a:latin typeface="Arial"/>
                <a:cs typeface="Arial"/>
              </a:rPr>
              <a:t>half </a:t>
            </a:r>
            <a:r>
              <a:rPr sz="2850" spc="-135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2850" spc="-20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850" spc="-20" dirty="0">
                <a:solidFill>
                  <a:srgbClr val="585858"/>
                </a:solidFill>
                <a:latin typeface="Arial"/>
                <a:cs typeface="Arial"/>
              </a:rPr>
              <a:t>person)</a:t>
            </a:r>
            <a:endParaRPr sz="285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22225" marR="5080">
              <a:lnSpc>
                <a:spcPts val="4970"/>
              </a:lnSpc>
              <a:spcBef>
                <a:spcPts val="720"/>
              </a:spcBef>
            </a:pPr>
            <a:r>
              <a:rPr spc="130" dirty="0"/>
              <a:t>EXAMPLES </a:t>
            </a:r>
            <a:r>
              <a:rPr spc="65" dirty="0"/>
              <a:t>OF </a:t>
            </a:r>
            <a:r>
              <a:rPr spc="120" dirty="0"/>
              <a:t>MID/MEDIUM  </a:t>
            </a:r>
            <a:r>
              <a:rPr spc="105" dirty="0"/>
              <a:t>SHOTS</a:t>
            </a:r>
          </a:p>
        </p:txBody>
      </p:sp>
      <p:sp>
        <p:nvSpPr>
          <p:cNvPr id="3" name="object 3"/>
          <p:cNvSpPr/>
          <p:nvPr/>
        </p:nvSpPr>
        <p:spPr>
          <a:xfrm>
            <a:off x="914400" y="1816607"/>
            <a:ext cx="4687824" cy="20010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012691" y="3073907"/>
            <a:ext cx="4535423" cy="25511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6B1B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1679</TotalTime>
  <Words>1460</Words>
  <Application>Microsoft Macintosh PowerPoint</Application>
  <PresentationFormat>On-screen Show (4:3)</PresentationFormat>
  <Paragraphs>122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PowerPoint Presentation</vt:lpstr>
      <vt:lpstr>SHOT SIZES, MOVES, AND  FRAMING</vt:lpstr>
      <vt:lpstr>SIX BASIC SHOT SIZES</vt:lpstr>
      <vt:lpstr>SHOT SIZES</vt:lpstr>
      <vt:lpstr>EXAMPLES OF WIDE SHOTS</vt:lpstr>
      <vt:lpstr>SHOT SIZES</vt:lpstr>
      <vt:lpstr>EXAMPLES OF LONG SHOTS</vt:lpstr>
      <vt:lpstr>SHOT SIZES</vt:lpstr>
      <vt:lpstr>EXAMPLES OF MID/MEDIUM  SHOTS</vt:lpstr>
      <vt:lpstr>SHOT SIZES</vt:lpstr>
      <vt:lpstr>EXAMPLES OF MEDIUM CLOSE-  UP SHOTS</vt:lpstr>
      <vt:lpstr>SHOT SIZES</vt:lpstr>
      <vt:lpstr>EXAMPLES OF CLOSE-UP SHOTS</vt:lpstr>
      <vt:lpstr>SHOT SIZES</vt:lpstr>
      <vt:lpstr>EXAMPLES OF EXTREME CLOSE-  UP SHOTS</vt:lpstr>
      <vt:lpstr>SHOT SIZES, MOVES, AND  FRAMING</vt:lpstr>
      <vt:lpstr>SINGLE, TWO, AND THREE-SHOT  EXAMPLES</vt:lpstr>
      <vt:lpstr>SHOT SIZES, MOVES, AND  FRAMING</vt:lpstr>
      <vt:lpstr>SINGLE, TWO, AND THREE-SHOT  EXAMPLES</vt:lpstr>
      <vt:lpstr>POINT OF VIEW (POV) SHOT</vt:lpstr>
      <vt:lpstr>POINT OF VIEW (POV) SHOTS</vt:lpstr>
      <vt:lpstr>OVER-THE-SHOULDER (OTS) SHOT</vt:lpstr>
      <vt:lpstr>OVER-THE-SHOULDER (OTS) SHOTS</vt:lpstr>
      <vt:lpstr>SHOT ANGLES</vt:lpstr>
      <vt:lpstr>FIVE BASIC SHOT ANGLES</vt:lpstr>
      <vt:lpstr>LOW ANGLE EXAMPLES</vt:lpstr>
      <vt:lpstr>PAN/WHIP PAN MOVEMENT EXAMPLE</vt:lpstr>
      <vt:lpstr>TILT MOVEMENT EXAMPLE</vt:lpstr>
      <vt:lpstr>ZOOM “MOVEMENT”</vt:lpstr>
      <vt:lpstr>ZOOM “MOVEMENT”</vt:lpstr>
      <vt:lpstr>TRACKING/DOLLY SHOT EXAMPLE</vt:lpstr>
      <vt:lpstr>DOLLY VS. ZOOM SHOTS</vt:lpstr>
      <vt:lpstr>SHOT SIZES, MOVES, AND  FRAMING</vt:lpstr>
      <vt:lpstr>LOOKING ROOM &amp; HEADROOM</vt:lpstr>
      <vt:lpstr>LOOKING ROOM &amp; HEADROOM</vt:lpstr>
      <vt:lpstr>LOOKING ROOM &amp; HEADROOM</vt:lpstr>
      <vt:lpstr>RULE OF THIRDS</vt:lpstr>
      <vt:lpstr>RULE OF THIRDS</vt:lpstr>
      <vt:lpstr>DEPTH OF FIELD</vt:lpstr>
      <vt:lpstr>SHORT/SHALLOW DEPTH OF  FIELD</vt:lpstr>
      <vt:lpstr>LONG/DEEP DEPTH OF FIELD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Jorgiana Jake</cp:lastModifiedBy>
  <cp:revision>4</cp:revision>
  <cp:lastPrinted>2019-09-24T14:43:47Z</cp:lastPrinted>
  <dcterms:created xsi:type="dcterms:W3CDTF">2019-09-24T14:30:09Z</dcterms:created>
  <dcterms:modified xsi:type="dcterms:W3CDTF">2019-09-25T18:29:24Z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2017-07-10T00:00:00Z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2019-09-24T00:00:00Z</vt:filetime>
  </property>
</Properties>
</file>