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95" r:id="rId2"/>
    <p:sldId id="390" r:id="rId3"/>
    <p:sldId id="391" r:id="rId4"/>
    <p:sldId id="392" r:id="rId5"/>
    <p:sldId id="393" r:id="rId6"/>
    <p:sldId id="394" r:id="rId7"/>
    <p:sldId id="335" r:id="rId8"/>
    <p:sldId id="321" r:id="rId9"/>
    <p:sldId id="319" r:id="rId10"/>
    <p:sldId id="368" r:id="rId11"/>
    <p:sldId id="369" r:id="rId12"/>
    <p:sldId id="370" r:id="rId13"/>
    <p:sldId id="371" r:id="rId14"/>
    <p:sldId id="377" r:id="rId15"/>
    <p:sldId id="378" r:id="rId16"/>
    <p:sldId id="379" r:id="rId17"/>
    <p:sldId id="380" r:id="rId18"/>
    <p:sldId id="381" r:id="rId19"/>
    <p:sldId id="383" r:id="rId20"/>
    <p:sldId id="384" r:id="rId21"/>
    <p:sldId id="341" r:id="rId22"/>
    <p:sldId id="342" r:id="rId23"/>
    <p:sldId id="347" r:id="rId24"/>
    <p:sldId id="396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outline"/>
  <p:clrMru>
    <a:srgbClr val="9595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71" autoAdjust="0"/>
    <p:restoredTop sz="79669" autoAdjust="0"/>
  </p:normalViewPr>
  <p:slideViewPr>
    <p:cSldViewPr snapToObjects="1">
      <p:cViewPr varScale="1">
        <p:scale>
          <a:sx n="95" d="100"/>
          <a:sy n="95" d="100"/>
        </p:scale>
        <p:origin x="-10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7AE279-544F-134B-B693-FF4B0D328BF2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BBA66-AE95-DA4F-8F45-44291AAEB2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897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3DC64-ACEE-D548-9625-D5B908D89961}" type="datetimeFigureOut">
              <a:rPr lang="en-US" smtClean="0"/>
              <a:pPr/>
              <a:t>10/16/19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ED546A-291F-D044-82C8-443B677CF7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784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ED546A-291F-D044-82C8-443B677CF7D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879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Western - Great Train Robbery, Stagecoach (Ford, 1939), High Noon (52) began questioning, same with Wild Bunch.  Then on to Blazing Saddles.  Though they come back.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ED546A-291F-D044-82C8-443B677CF7D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891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5712-3ED6-B642-9072-E48149F2D2CD}" type="datetimeFigureOut">
              <a:rPr lang="en-US" smtClean="0"/>
              <a:pPr/>
              <a:t>10/16/19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32FE-6459-4E4D-AFCB-85BAB127D6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5712-3ED6-B642-9072-E48149F2D2CD}" type="datetimeFigureOut">
              <a:rPr lang="en-US" smtClean="0"/>
              <a:pPr/>
              <a:t>10/16/19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32FE-6459-4E4D-AFCB-85BAB127D6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5712-3ED6-B642-9072-E48149F2D2CD}" type="datetimeFigureOut">
              <a:rPr lang="en-US" smtClean="0"/>
              <a:pPr/>
              <a:t>10/16/19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32FE-6459-4E4D-AFCB-85BAB127D6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5712-3ED6-B642-9072-E48149F2D2CD}" type="datetimeFigureOut">
              <a:rPr lang="en-US" smtClean="0"/>
              <a:pPr/>
              <a:t>10/16/19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32FE-6459-4E4D-AFCB-85BAB127D6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5712-3ED6-B642-9072-E48149F2D2CD}" type="datetimeFigureOut">
              <a:rPr lang="en-US" smtClean="0"/>
              <a:pPr/>
              <a:t>10/16/19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32FE-6459-4E4D-AFCB-85BAB127D6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5712-3ED6-B642-9072-E48149F2D2CD}" type="datetimeFigureOut">
              <a:rPr lang="en-US" smtClean="0"/>
              <a:pPr/>
              <a:t>10/16/19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32FE-6459-4E4D-AFCB-85BAB127D6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5712-3ED6-B642-9072-E48149F2D2CD}" type="datetimeFigureOut">
              <a:rPr lang="en-US" smtClean="0"/>
              <a:pPr/>
              <a:t>10/16/19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32FE-6459-4E4D-AFCB-85BAB127D6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5712-3ED6-B642-9072-E48149F2D2CD}" type="datetimeFigureOut">
              <a:rPr lang="en-US" smtClean="0"/>
              <a:pPr/>
              <a:t>10/16/19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32FE-6459-4E4D-AFCB-85BAB127D6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5712-3ED6-B642-9072-E48149F2D2CD}" type="datetimeFigureOut">
              <a:rPr lang="en-US" smtClean="0"/>
              <a:pPr/>
              <a:t>10/16/19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32FE-6459-4E4D-AFCB-85BAB127D6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5712-3ED6-B642-9072-E48149F2D2CD}" type="datetimeFigureOut">
              <a:rPr lang="en-US" smtClean="0"/>
              <a:pPr/>
              <a:t>10/16/19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32FE-6459-4E4D-AFCB-85BAB127D6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43995712-3ED6-B642-9072-E48149F2D2CD}" type="datetimeFigureOut">
              <a:rPr lang="en-US" smtClean="0"/>
              <a:pPr/>
              <a:t>10/16/19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BBF32FE-6459-4E4D-AFCB-85BAB127D6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fld id="{43995712-3ED6-B642-9072-E48149F2D2CD}" type="datetimeFigureOut">
              <a:rPr lang="en-US" smtClean="0"/>
              <a:pPr/>
              <a:t>10/16/19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fld id="{4BBF32FE-6459-4E4D-AFCB-85BAB127D63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y3jrB5ANUUY" TargetMode="External"/><Relationship Id="rId3" Type="http://schemas.openxmlformats.org/officeDocument/2006/relationships/image" Target="../media/image8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g9CR_tib0CA&amp;t=70s" TargetMode="External"/><Relationship Id="rId3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kdy0t_8mQBw&amp;t=76s" TargetMode="External"/><Relationship Id="rId3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WCN5JJY_wiA&amp;t=27s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3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UlwtiOyaoo0" TargetMode="External"/><Relationship Id="rId3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OwaxFAC6rzk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Film Genres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0827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Historical basis 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/>
                <a:cs typeface="Times New Roman"/>
              </a:rPr>
              <a:t>The Western is an American genre, which interprets and represents its history to itself</a:t>
            </a:r>
          </a:p>
          <a:p>
            <a:pPr lvl="1"/>
            <a:r>
              <a:rPr lang="en-US" dirty="0" smtClean="0">
                <a:latin typeface="Times New Roman"/>
                <a:cs typeface="Times New Roman"/>
              </a:rPr>
              <a:t>Set approximately between 1860 – 1910</a:t>
            </a:r>
          </a:p>
          <a:p>
            <a:pPr lvl="1"/>
            <a:r>
              <a:rPr lang="en-US" dirty="0" smtClean="0">
                <a:latin typeface="Times New Roman"/>
                <a:cs typeface="Times New Roman"/>
              </a:rPr>
              <a:t>Period of American western expansion </a:t>
            </a:r>
          </a:p>
          <a:p>
            <a:pPr lvl="1"/>
            <a:r>
              <a:rPr lang="en-US" dirty="0" smtClean="0">
                <a:latin typeface="Times New Roman"/>
                <a:cs typeface="Times New Roman"/>
              </a:rPr>
              <a:t>Popular characters based on actual individuals: Wyatt Earp, Jesse James, Wild Bill Hickok</a:t>
            </a:r>
          </a:p>
          <a:p>
            <a:endParaRPr lang="en-US" dirty="0" smtClean="0">
              <a:latin typeface="Times New Roman"/>
              <a:cs typeface="Times New Roman"/>
            </a:endParaRPr>
          </a:p>
        </p:txBody>
      </p:sp>
      <p:pic>
        <p:nvPicPr>
          <p:cNvPr id="18435" name="Picture 3" descr="Tombstone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5088875"/>
            <a:ext cx="2006600" cy="160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jesse46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0728" y="5250175"/>
            <a:ext cx="2349500" cy="1409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 descr="keith-carradine-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14800" y="4985437"/>
            <a:ext cx="1390288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4104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The Western’s Plot elements/themes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Central Theme: The Binary of Civilization and Savagery/Lawlessness</a:t>
            </a:r>
          </a:p>
          <a:p>
            <a:pPr lvl="1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East vs. West</a:t>
            </a:r>
          </a:p>
          <a:p>
            <a:pPr lvl="1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Culture vs. Nature</a:t>
            </a:r>
          </a:p>
          <a:p>
            <a:pPr lvl="1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Community vs. Individual</a:t>
            </a:r>
          </a:p>
          <a:p>
            <a:pPr lvl="1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Settlers vs. “Indians”</a:t>
            </a:r>
          </a:p>
          <a:p>
            <a:pPr lvl="1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Train vs. Horse</a:t>
            </a:r>
          </a:p>
          <a:p>
            <a:pPr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Westerns as American mythology </a:t>
            </a:r>
          </a:p>
          <a:p>
            <a:pPr lvl="1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Foundational myth – the forging of a nation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dirty="0">
              <a:latin typeface="Times New Roman"/>
              <a:ea typeface="+mn-ea"/>
              <a:cs typeface="Times New Roman"/>
            </a:endParaRPr>
          </a:p>
        </p:txBody>
      </p:sp>
      <p:sp>
        <p:nvSpPr>
          <p:cNvPr id="19459" name="TextBox 4"/>
          <p:cNvSpPr txBox="1">
            <a:spLocks noChangeArrowheads="1"/>
          </p:cNvSpPr>
          <p:nvPr/>
        </p:nvSpPr>
        <p:spPr bwMode="auto">
          <a:xfrm>
            <a:off x="5738813" y="5246688"/>
            <a:ext cx="1841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 i="1">
              <a:latin typeface="Franklin Gothic Book" charset="0"/>
            </a:endParaRPr>
          </a:p>
          <a:p>
            <a:endParaRPr lang="en-US" i="1">
              <a:latin typeface="Franklin Gothic Book" charset="0"/>
            </a:endParaRPr>
          </a:p>
        </p:txBody>
      </p:sp>
      <p:pic>
        <p:nvPicPr>
          <p:cNvPr id="19460" name="Picture 6" descr="once-upon-a-time-in-the-west1-515x30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18088" y="2508250"/>
            <a:ext cx="3703637" cy="215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15914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Western plot elements/themes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Patterns of action</a:t>
            </a:r>
          </a:p>
          <a:p>
            <a:pPr lvl="1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The nomadic Westerner comes to a town, purges it of its savage elements, and leaves</a:t>
            </a:r>
          </a:p>
          <a:p>
            <a:pPr lvl="1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A group of gunmen are hired to defend villagers from bandits </a:t>
            </a:r>
          </a:p>
          <a:p>
            <a:pPr lvl="1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Revenge Plots </a:t>
            </a:r>
          </a:p>
          <a:p>
            <a:pPr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Narrative Tropes</a:t>
            </a:r>
          </a:p>
          <a:p>
            <a:pPr lvl="1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The climactic gunfight       </a:t>
            </a:r>
          </a:p>
          <a:p>
            <a:pPr lvl="1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Indian attacks </a:t>
            </a:r>
          </a:p>
          <a:p>
            <a:pPr lvl="1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The cavalry rescue</a:t>
            </a:r>
          </a:p>
          <a:p>
            <a:pPr lvl="1" fontAlgn="auto">
              <a:spcAft>
                <a:spcPts val="0"/>
              </a:spcAft>
              <a:buFont typeface="Wingdings 2"/>
              <a:buChar char=""/>
              <a:defRPr/>
            </a:pPr>
            <a:endParaRPr lang="en-US" dirty="0" smtClean="0">
              <a:latin typeface="Times New Roman"/>
              <a:ea typeface="+mn-ea"/>
              <a:cs typeface="Times New Roman"/>
            </a:endParaRPr>
          </a:p>
          <a:p>
            <a:pPr lvl="1" fontAlgn="auto">
              <a:spcAft>
                <a:spcPts val="0"/>
              </a:spcAft>
              <a:buFont typeface="Wingdings 2"/>
              <a:buChar char=""/>
              <a:defRPr/>
            </a:pPr>
            <a:endParaRPr lang="en-US" dirty="0">
              <a:latin typeface="Times New Roman"/>
              <a:ea typeface="+mn-ea"/>
              <a:cs typeface="Times New Roman"/>
            </a:endParaRPr>
          </a:p>
        </p:txBody>
      </p:sp>
      <p:pic>
        <p:nvPicPr>
          <p:cNvPr id="20483" name="Picture 6" descr="western-the-magnificent-seven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43475" y="3471863"/>
            <a:ext cx="3311525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74589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The traditional Western Hero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 smtClean="0">
                <a:latin typeface="Times New Roman"/>
                <a:cs typeface="Times New Roman"/>
              </a:rPr>
              <a:t>In-between position: mediates between civilization and the lawless frontier</a:t>
            </a:r>
          </a:p>
          <a:p>
            <a:r>
              <a:rPr lang="en-US" sz="2600" dirty="0" smtClean="0">
                <a:latin typeface="Times New Roman"/>
                <a:cs typeface="Times New Roman"/>
              </a:rPr>
              <a:t>Marginalized figure outside of the community</a:t>
            </a:r>
          </a:p>
          <a:p>
            <a:r>
              <a:rPr lang="en-US" sz="2600" dirty="0" smtClean="0">
                <a:latin typeface="Times New Roman"/>
                <a:cs typeface="Times New Roman"/>
              </a:rPr>
              <a:t>Commonly motivated by revenge and/or sense of justice</a:t>
            </a:r>
          </a:p>
          <a:p>
            <a:r>
              <a:rPr lang="en-US" sz="2600" dirty="0" smtClean="0">
                <a:latin typeface="Times New Roman"/>
                <a:cs typeface="Times New Roman"/>
              </a:rPr>
              <a:t>Adheres to a code</a:t>
            </a:r>
          </a:p>
          <a:p>
            <a:pPr lvl="1">
              <a:buFont typeface="Wingdings 2" charset="2"/>
              <a:buNone/>
            </a:pPr>
            <a:endParaRPr lang="en-US" sz="2600" dirty="0" smtClean="0">
              <a:latin typeface="Times New Roman"/>
              <a:cs typeface="Times New Roman"/>
            </a:endParaRPr>
          </a:p>
          <a:p>
            <a:pPr lvl="1">
              <a:buFont typeface="Wingdings 2" charset="2"/>
              <a:buNone/>
            </a:pPr>
            <a:endParaRPr lang="en-US" sz="2600" dirty="0" smtClean="0">
              <a:latin typeface="Times New Roman"/>
              <a:cs typeface="Times New Roman"/>
            </a:endParaRPr>
          </a:p>
          <a:p>
            <a:pPr lvl="1"/>
            <a:endParaRPr lang="en-US" sz="2600" dirty="0" smtClean="0">
              <a:latin typeface="Times New Roman"/>
              <a:cs typeface="Times New Roman"/>
            </a:endParaRPr>
          </a:p>
          <a:p>
            <a:pPr lvl="1">
              <a:buFont typeface="Wingdings 2" charset="2"/>
              <a:buNone/>
            </a:pPr>
            <a:endParaRPr lang="en-US" sz="2600" dirty="0" smtClean="0">
              <a:latin typeface="Times New Roman"/>
              <a:cs typeface="Times New Roman"/>
            </a:endParaRPr>
          </a:p>
          <a:p>
            <a:pPr lvl="1"/>
            <a:endParaRPr lang="en-US" sz="2600" dirty="0" smtClean="0">
              <a:latin typeface="Times New Roman"/>
              <a:cs typeface="Times New Roman"/>
            </a:endParaRPr>
          </a:p>
        </p:txBody>
      </p:sp>
      <p:pic>
        <p:nvPicPr>
          <p:cNvPr id="21507" name="Picture 3" descr="stagecoach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4143247"/>
            <a:ext cx="3165280" cy="237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extBox 5"/>
          <p:cNvSpPr txBox="1">
            <a:spLocks noChangeArrowheads="1"/>
          </p:cNvSpPr>
          <p:nvPr/>
        </p:nvSpPr>
        <p:spPr bwMode="auto">
          <a:xfrm>
            <a:off x="5707063" y="6488113"/>
            <a:ext cx="13779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i="1">
                <a:latin typeface="Franklin Gothic Book" charset="0"/>
              </a:rPr>
              <a:t>Stagecoach</a:t>
            </a:r>
          </a:p>
        </p:txBody>
      </p:sp>
    </p:spTree>
    <p:extLst>
      <p:ext uri="{BB962C8B-B14F-4D97-AF65-F5344CB8AC3E}">
        <p14:creationId xmlns:p14="http://schemas.microsoft.com/office/powerpoint/2010/main" val="692631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Genre Cycles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525963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cs typeface="Times New Roman"/>
              </a:rPr>
              <a:t>Genres are neither static nor fixed; they undergo change over time with each new film either adding to the tradition or modifying it.</a:t>
            </a:r>
          </a:p>
          <a:p>
            <a:pPr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cs typeface="Times New Roman"/>
              </a:rPr>
              <a:t>Western a popular genre of</a:t>
            </a:r>
          </a:p>
          <a:p>
            <a:pPr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cs typeface="Times New Roman"/>
              </a:rPr>
              <a:t>    B movie fare since 1903 </a:t>
            </a:r>
          </a:p>
          <a:p>
            <a:pPr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cs typeface="Times New Roman"/>
              </a:rPr>
              <a:t>Primitive Phase: </a:t>
            </a:r>
          </a:p>
          <a:p>
            <a:pPr lvl="1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i="1" dirty="0" smtClean="0">
                <a:latin typeface="Times New Roman"/>
                <a:cs typeface="Times New Roman"/>
                <a:hlinkClick r:id="rId2"/>
              </a:rPr>
              <a:t>The Great Train Robbery </a:t>
            </a:r>
            <a:r>
              <a:rPr lang="en-US" dirty="0" smtClean="0">
                <a:latin typeface="Times New Roman"/>
                <a:cs typeface="Times New Roman"/>
              </a:rPr>
              <a:t>(1903)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n-US" i="1" dirty="0" smtClean="0">
              <a:latin typeface="Times New Roman"/>
              <a:cs typeface="Times New Roman"/>
            </a:endParaRPr>
          </a:p>
          <a:p>
            <a:pPr lvl="7">
              <a:buFont typeface="Wingdings 2"/>
              <a:buNone/>
              <a:defRPr/>
            </a:pPr>
            <a:endParaRPr lang="en-US" dirty="0" smtClean="0">
              <a:latin typeface="Times New Roman"/>
              <a:cs typeface="Times New Roman"/>
            </a:endParaRP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600" y="3276600"/>
            <a:ext cx="2489200" cy="326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436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Genre Cycles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76200" y="1676401"/>
            <a:ext cx="8610600" cy="4724400"/>
          </a:xfrm>
        </p:spPr>
        <p:txBody>
          <a:bodyPr/>
          <a:lstStyle/>
          <a:p>
            <a:r>
              <a:rPr lang="en-US" dirty="0" smtClean="0">
                <a:latin typeface="Times New Roman"/>
                <a:cs typeface="Times New Roman"/>
              </a:rPr>
              <a:t>Post-war Phase</a:t>
            </a:r>
          </a:p>
          <a:p>
            <a:pPr lvl="1"/>
            <a:r>
              <a:rPr lang="en-US" i="1" dirty="0" smtClean="0">
                <a:latin typeface="Times New Roman"/>
                <a:cs typeface="Times New Roman"/>
                <a:hlinkClick r:id="rId2"/>
              </a:rPr>
              <a:t>High Noon </a:t>
            </a:r>
            <a:r>
              <a:rPr lang="en-US" dirty="0" smtClean="0">
                <a:latin typeface="Times New Roman"/>
                <a:cs typeface="Times New Roman"/>
              </a:rPr>
              <a:t>(Frank </a:t>
            </a:r>
            <a:r>
              <a:rPr lang="en-US" dirty="0" err="1" smtClean="0">
                <a:latin typeface="Times New Roman"/>
                <a:cs typeface="Times New Roman"/>
              </a:rPr>
              <a:t>Zinnemann</a:t>
            </a:r>
            <a:r>
              <a:rPr lang="en-US" dirty="0" smtClean="0">
                <a:latin typeface="Times New Roman"/>
                <a:cs typeface="Times New Roman"/>
              </a:rPr>
              <a:t>, 1952)</a:t>
            </a:r>
          </a:p>
          <a:p>
            <a:pPr lvl="2"/>
            <a:r>
              <a:rPr lang="en-US" dirty="0" smtClean="0">
                <a:latin typeface="Times New Roman"/>
                <a:cs typeface="Times New Roman"/>
              </a:rPr>
              <a:t>Plot takes place in “real time”</a:t>
            </a:r>
          </a:p>
          <a:p>
            <a:pPr lvl="2"/>
            <a:r>
              <a:rPr lang="en-US" dirty="0" smtClean="0">
                <a:latin typeface="Times New Roman"/>
                <a:cs typeface="Times New Roman"/>
              </a:rPr>
              <a:t>Denies the usual generic pleasures</a:t>
            </a:r>
          </a:p>
          <a:p>
            <a:pPr lvl="2"/>
            <a:r>
              <a:rPr lang="en-US" dirty="0" smtClean="0">
                <a:latin typeface="Times New Roman"/>
                <a:cs typeface="Times New Roman"/>
              </a:rPr>
              <a:t>Kane as an individual with a code</a:t>
            </a:r>
          </a:p>
          <a:p>
            <a:pPr lvl="2"/>
            <a:r>
              <a:rPr lang="en-US" dirty="0" smtClean="0">
                <a:latin typeface="Times New Roman"/>
                <a:cs typeface="Times New Roman"/>
              </a:rPr>
              <a:t>Film editing/framing emphasizes </a:t>
            </a:r>
          </a:p>
          <a:p>
            <a:pPr lvl="2">
              <a:buFont typeface="Wingdings 2" charset="2"/>
              <a:buNone/>
            </a:pPr>
            <a:r>
              <a:rPr lang="en-US" dirty="0" smtClean="0">
                <a:latin typeface="Times New Roman"/>
                <a:cs typeface="Times New Roman"/>
              </a:rPr>
              <a:t>   the isolation of the hero</a:t>
            </a:r>
          </a:p>
          <a:p>
            <a:pPr lvl="2"/>
            <a:endParaRPr lang="en-US" dirty="0" smtClean="0">
              <a:latin typeface="Times New Roman"/>
              <a:cs typeface="Times New Roman"/>
            </a:endParaRPr>
          </a:p>
          <a:p>
            <a:pPr lvl="2">
              <a:buFont typeface="Wingdings 2" charset="2"/>
              <a:buNone/>
            </a:pPr>
            <a:r>
              <a:rPr lang="en-US" dirty="0" smtClean="0">
                <a:latin typeface="Times New Roman"/>
                <a:cs typeface="Times New Roman"/>
              </a:rPr>
              <a:t>   </a:t>
            </a:r>
          </a:p>
          <a:p>
            <a:pPr lvl="2">
              <a:buFont typeface="Wingdings 2" charset="2"/>
              <a:buNone/>
            </a:pPr>
            <a:endParaRPr lang="en-US" dirty="0" smtClean="0">
              <a:latin typeface="Times New Roman"/>
              <a:cs typeface="Times New Roman"/>
            </a:endParaRPr>
          </a:p>
        </p:txBody>
      </p:sp>
      <p:pic>
        <p:nvPicPr>
          <p:cNvPr id="27651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5700" y="2646363"/>
            <a:ext cx="2352675" cy="343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04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Genre Cycles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0" y="1676401"/>
            <a:ext cx="8686800" cy="4724400"/>
          </a:xfrm>
        </p:spPr>
        <p:txBody>
          <a:bodyPr/>
          <a:lstStyle/>
          <a:p>
            <a:r>
              <a:rPr lang="en-US" dirty="0" smtClean="0"/>
              <a:t>Widescreen Westerns</a:t>
            </a:r>
          </a:p>
          <a:p>
            <a:pPr lvl="2"/>
            <a:r>
              <a:rPr lang="en-US" i="1" dirty="0" smtClean="0"/>
              <a:t>The Searchers </a:t>
            </a:r>
            <a:r>
              <a:rPr lang="en-US" dirty="0" smtClean="0"/>
              <a:t>(John Ford, 1956)</a:t>
            </a:r>
          </a:p>
          <a:p>
            <a:pPr lvl="3"/>
            <a:r>
              <a:rPr lang="en-US" dirty="0" smtClean="0"/>
              <a:t>Emphasizes the widescreen landscape</a:t>
            </a:r>
          </a:p>
          <a:p>
            <a:pPr lvl="3"/>
            <a:r>
              <a:rPr lang="en-US" dirty="0" smtClean="0"/>
              <a:t>More complex protagonist (anti-hero)</a:t>
            </a:r>
          </a:p>
          <a:p>
            <a:pPr lvl="3"/>
            <a:r>
              <a:rPr lang="en-US" dirty="0" smtClean="0"/>
              <a:t>The salient techniques of</a:t>
            </a:r>
          </a:p>
          <a:p>
            <a:pPr lvl="3">
              <a:buFont typeface="Wingdings 2" charset="2"/>
              <a:buNone/>
            </a:pPr>
            <a:r>
              <a:rPr lang="en-US" dirty="0" smtClean="0"/>
              <a:t>    style: cinematography</a:t>
            </a:r>
          </a:p>
          <a:p>
            <a:pPr lvl="3"/>
            <a:endParaRPr lang="en-US" dirty="0" smtClean="0"/>
          </a:p>
          <a:p>
            <a:pPr lvl="1">
              <a:buFont typeface="Wingdings 2" charset="2"/>
              <a:buNone/>
            </a:pPr>
            <a:endParaRPr lang="en-US" i="1" dirty="0" smtClean="0"/>
          </a:p>
        </p:txBody>
      </p:sp>
      <p:pic>
        <p:nvPicPr>
          <p:cNvPr id="28675" name="Picture 4" descr="searcher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0025" y="2973388"/>
            <a:ext cx="2549525" cy="363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08588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Genre Cycles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/>
                <a:cs typeface="Times New Roman"/>
              </a:rPr>
              <a:t>The Revisionist Western</a:t>
            </a:r>
          </a:p>
          <a:p>
            <a:pPr lvl="1"/>
            <a:r>
              <a:rPr lang="en-US" i="1" dirty="0" smtClean="0">
                <a:latin typeface="Times New Roman"/>
                <a:cs typeface="Times New Roman"/>
                <a:hlinkClick r:id="rId2"/>
              </a:rPr>
              <a:t>The Wild Bunch </a:t>
            </a:r>
            <a:r>
              <a:rPr lang="en-US" dirty="0" smtClean="0">
                <a:latin typeface="Times New Roman"/>
                <a:cs typeface="Times New Roman"/>
              </a:rPr>
              <a:t>(Sam </a:t>
            </a:r>
            <a:r>
              <a:rPr lang="en-US" dirty="0" err="1" smtClean="0">
                <a:latin typeface="Times New Roman"/>
                <a:cs typeface="Times New Roman"/>
              </a:rPr>
              <a:t>Peckinpah</a:t>
            </a:r>
            <a:r>
              <a:rPr lang="en-US" dirty="0" smtClean="0">
                <a:latin typeface="Times New Roman"/>
                <a:cs typeface="Times New Roman"/>
              </a:rPr>
              <a:t>, 1969)</a:t>
            </a:r>
            <a:endParaRPr lang="en-US" i="1" dirty="0" smtClean="0">
              <a:latin typeface="Times New Roman"/>
              <a:cs typeface="Times New Roman"/>
            </a:endParaRPr>
          </a:p>
        </p:txBody>
      </p:sp>
      <p:pic>
        <p:nvPicPr>
          <p:cNvPr id="29699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3576627"/>
            <a:ext cx="4289425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25247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Genre Cycles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/>
                <a:cs typeface="Times New Roman"/>
              </a:rPr>
              <a:t>‘Spaghetti’ Westerns</a:t>
            </a:r>
          </a:p>
          <a:p>
            <a:pPr lvl="1"/>
            <a:r>
              <a:rPr lang="en-US" i="1" dirty="0" smtClean="0">
                <a:latin typeface="Times New Roman"/>
                <a:cs typeface="Times New Roman"/>
              </a:rPr>
              <a:t>A Fistful of Dollars </a:t>
            </a:r>
            <a:r>
              <a:rPr lang="en-US" dirty="0" smtClean="0">
                <a:latin typeface="Times New Roman"/>
                <a:cs typeface="Times New Roman"/>
              </a:rPr>
              <a:t>(Sergio Leone, 1964)</a:t>
            </a:r>
          </a:p>
          <a:p>
            <a:pPr lvl="1"/>
            <a:r>
              <a:rPr lang="en-US" i="1" dirty="0" smtClean="0">
                <a:latin typeface="Times New Roman"/>
                <a:cs typeface="Times New Roman"/>
              </a:rPr>
              <a:t>For A Few Dollars More </a:t>
            </a:r>
            <a:r>
              <a:rPr lang="en-US" dirty="0" smtClean="0">
                <a:latin typeface="Times New Roman"/>
                <a:cs typeface="Times New Roman"/>
              </a:rPr>
              <a:t>(Leone, 1965)</a:t>
            </a:r>
          </a:p>
          <a:p>
            <a:pPr lvl="1"/>
            <a:r>
              <a:rPr lang="en-US" i="1" dirty="0" smtClean="0">
                <a:latin typeface="Times New Roman"/>
                <a:cs typeface="Times New Roman"/>
                <a:hlinkClick r:id="rId2"/>
              </a:rPr>
              <a:t>The Good, the Bad, and the Ugly </a:t>
            </a:r>
            <a:r>
              <a:rPr lang="en-US" dirty="0" smtClean="0">
                <a:latin typeface="Times New Roman"/>
                <a:cs typeface="Times New Roman"/>
              </a:rPr>
              <a:t>(Leone, 1966)</a:t>
            </a:r>
            <a:endParaRPr lang="en-US" i="1" dirty="0" smtClean="0">
              <a:latin typeface="Times New Roman"/>
              <a:cs typeface="Times New Roman"/>
            </a:endParaRPr>
          </a:p>
          <a:p>
            <a:pPr lvl="1"/>
            <a:endParaRPr lang="en-US" dirty="0" smtClean="0">
              <a:latin typeface="Times New Roman"/>
              <a:cs typeface="Times New Roman"/>
            </a:endParaRPr>
          </a:p>
          <a:p>
            <a:pPr lvl="1">
              <a:buFont typeface="Wingdings 2" charset="2"/>
              <a:buNone/>
            </a:pPr>
            <a:endParaRPr lang="en-US" i="1" dirty="0" smtClean="0">
              <a:latin typeface="Times New Roman"/>
              <a:cs typeface="Times New Roman"/>
            </a:endParaRPr>
          </a:p>
        </p:txBody>
      </p:sp>
      <p:pic>
        <p:nvPicPr>
          <p:cNvPr id="3072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62282" y="4343399"/>
            <a:ext cx="1560306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77000" y="4341043"/>
            <a:ext cx="1519238" cy="22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06123" y="4343399"/>
            <a:ext cx="150884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7470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Genre mixing: Science Fiction &amp; the Western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1"/>
            <a:ext cx="8458200" cy="47244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i="1" dirty="0" smtClean="0">
                <a:latin typeface="Times New Roman"/>
                <a:ea typeface="+mn-ea"/>
                <a:cs typeface="Times New Roman"/>
              </a:rPr>
              <a:t>Star Wars </a:t>
            </a:r>
            <a:r>
              <a:rPr lang="en-US" dirty="0" smtClean="0">
                <a:latin typeface="Times New Roman"/>
                <a:ea typeface="+mn-ea"/>
                <a:cs typeface="Times New Roman"/>
              </a:rPr>
              <a:t>(George Lucas, 1977)</a:t>
            </a:r>
          </a:p>
          <a:p>
            <a:pPr lvl="1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Influenced by the films of John Ford and Akira Kurosawa: </a:t>
            </a:r>
            <a:r>
              <a:rPr lang="en-US" i="1" dirty="0" smtClean="0">
                <a:latin typeface="Times New Roman"/>
                <a:ea typeface="+mn-ea"/>
                <a:cs typeface="Times New Roman"/>
              </a:rPr>
              <a:t>The Searchers </a:t>
            </a:r>
            <a:r>
              <a:rPr lang="en-US" dirty="0" smtClean="0">
                <a:latin typeface="Times New Roman"/>
                <a:ea typeface="+mn-ea"/>
                <a:cs typeface="Times New Roman"/>
              </a:rPr>
              <a:t>&amp; </a:t>
            </a:r>
            <a:r>
              <a:rPr lang="en-US" i="1" dirty="0" smtClean="0">
                <a:latin typeface="Times New Roman"/>
                <a:ea typeface="+mn-ea"/>
                <a:cs typeface="Times New Roman"/>
              </a:rPr>
              <a:t>The Hidden Fortress</a:t>
            </a:r>
            <a:endParaRPr lang="en-US" dirty="0" smtClean="0">
              <a:latin typeface="Times New Roman"/>
              <a:ea typeface="+mn-ea"/>
              <a:cs typeface="Times New Roman"/>
            </a:endParaRPr>
          </a:p>
          <a:p>
            <a:pPr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i="1" dirty="0" err="1" smtClean="0">
                <a:latin typeface="Times New Roman"/>
                <a:ea typeface="+mn-ea"/>
                <a:cs typeface="Times New Roman"/>
              </a:rPr>
              <a:t>Westworld</a:t>
            </a:r>
            <a:r>
              <a:rPr lang="en-US" i="1" dirty="0" smtClean="0">
                <a:latin typeface="Times New Roman"/>
                <a:ea typeface="+mn-ea"/>
                <a:cs typeface="Times New Roman"/>
              </a:rPr>
              <a:t> </a:t>
            </a:r>
            <a:r>
              <a:rPr lang="en-US" dirty="0" smtClean="0">
                <a:latin typeface="Times New Roman"/>
                <a:ea typeface="+mn-ea"/>
                <a:cs typeface="Times New Roman"/>
              </a:rPr>
              <a:t>(Michael Crichton, 1973)</a:t>
            </a:r>
            <a:endParaRPr lang="en-US" i="1" dirty="0" smtClean="0">
              <a:latin typeface="Times New Roman"/>
              <a:ea typeface="+mn-ea"/>
              <a:cs typeface="Times New Roman"/>
            </a:endParaRPr>
          </a:p>
          <a:p>
            <a:pPr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i="1" dirty="0" smtClean="0">
                <a:latin typeface="Times New Roman"/>
                <a:ea typeface="+mn-ea"/>
                <a:cs typeface="Times New Roman"/>
              </a:rPr>
              <a:t>Outland </a:t>
            </a:r>
            <a:r>
              <a:rPr lang="en-US" dirty="0" smtClean="0">
                <a:latin typeface="Times New Roman"/>
                <a:ea typeface="+mn-ea"/>
                <a:cs typeface="Times New Roman"/>
              </a:rPr>
              <a:t>(Peter </a:t>
            </a:r>
            <a:r>
              <a:rPr lang="en-US" dirty="0" err="1" smtClean="0">
                <a:latin typeface="Times New Roman"/>
                <a:ea typeface="+mn-ea"/>
                <a:cs typeface="Times New Roman"/>
              </a:rPr>
              <a:t>Hyams</a:t>
            </a:r>
            <a:r>
              <a:rPr lang="en-US" dirty="0" smtClean="0">
                <a:latin typeface="Times New Roman"/>
                <a:ea typeface="+mn-ea"/>
                <a:cs typeface="Times New Roman"/>
              </a:rPr>
              <a:t>, 1981)</a:t>
            </a:r>
          </a:p>
          <a:p>
            <a:pPr lvl="1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Based on </a:t>
            </a:r>
            <a:r>
              <a:rPr lang="en-US" i="1" dirty="0" smtClean="0">
                <a:latin typeface="Times New Roman"/>
                <a:ea typeface="+mn-ea"/>
                <a:cs typeface="Times New Roman"/>
              </a:rPr>
              <a:t>High Noon</a:t>
            </a:r>
          </a:p>
          <a:p>
            <a:pPr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i="1" dirty="0" smtClean="0">
                <a:latin typeface="Times New Roman"/>
                <a:ea typeface="+mn-ea"/>
                <a:cs typeface="Times New Roman"/>
              </a:rPr>
              <a:t>Star Trek </a:t>
            </a:r>
            <a:r>
              <a:rPr lang="en-US" dirty="0" smtClean="0">
                <a:latin typeface="Times New Roman"/>
                <a:ea typeface="+mn-ea"/>
                <a:cs typeface="Times New Roman"/>
              </a:rPr>
              <a:t>(1966-1969)</a:t>
            </a:r>
            <a:endParaRPr lang="en-US" i="1" dirty="0" smtClean="0">
              <a:latin typeface="Times New Roman"/>
              <a:ea typeface="+mn-ea"/>
              <a:cs typeface="Times New Roman"/>
            </a:endParaRPr>
          </a:p>
          <a:p>
            <a:pPr lvl="1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“Wagon train to the stars”</a:t>
            </a:r>
          </a:p>
          <a:p>
            <a:pPr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i="1" dirty="0" smtClean="0">
                <a:latin typeface="Times New Roman"/>
                <a:ea typeface="+mn-ea"/>
                <a:cs typeface="Times New Roman"/>
              </a:rPr>
              <a:t>Firefly </a:t>
            </a:r>
            <a:r>
              <a:rPr lang="en-US" dirty="0" smtClean="0">
                <a:latin typeface="Times New Roman"/>
                <a:ea typeface="+mn-ea"/>
                <a:cs typeface="Times New Roman"/>
              </a:rPr>
              <a:t>(</a:t>
            </a:r>
            <a:r>
              <a:rPr lang="en-US" dirty="0" err="1" smtClean="0">
                <a:latin typeface="Times New Roman"/>
                <a:ea typeface="+mn-ea"/>
                <a:cs typeface="Times New Roman"/>
              </a:rPr>
              <a:t>Whedon</a:t>
            </a:r>
            <a:r>
              <a:rPr lang="en-US" dirty="0" smtClean="0">
                <a:latin typeface="Times New Roman"/>
                <a:ea typeface="+mn-ea"/>
                <a:cs typeface="Times New Roman"/>
              </a:rPr>
              <a:t>, 2002)</a:t>
            </a:r>
            <a:endParaRPr lang="en-US" i="1" dirty="0" smtClean="0">
              <a:latin typeface="Times New Roman"/>
              <a:ea typeface="+mn-ea"/>
              <a:cs typeface="Times New Roman"/>
            </a:endParaRPr>
          </a:p>
          <a:p>
            <a:pPr lvl="1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>
              <a:latin typeface="Times New Roman"/>
              <a:ea typeface="+mn-ea"/>
              <a:cs typeface="Times New Roman"/>
            </a:endParaRP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i="1" dirty="0" smtClean="0">
              <a:latin typeface="Times New Roman"/>
              <a:ea typeface="+mn-ea"/>
              <a:cs typeface="Times New Roman"/>
            </a:endParaRP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i="1" dirty="0" smtClean="0">
              <a:latin typeface="Times New Roman"/>
              <a:ea typeface="+mn-ea"/>
              <a:cs typeface="Times New Roman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n-US" i="1" dirty="0">
              <a:latin typeface="Times New Roman"/>
              <a:ea typeface="+mn-ea"/>
              <a:cs typeface="Times New Roman"/>
            </a:endParaRPr>
          </a:p>
        </p:txBody>
      </p:sp>
      <p:pic>
        <p:nvPicPr>
          <p:cNvPr id="32771" name="Picture 4" descr="OutlandPost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57752" y="3352799"/>
            <a:ext cx="1833848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41925" y="4230688"/>
            <a:ext cx="1714500" cy="262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3572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Arial" charset="0"/>
                <a:cs typeface="Arial" charset="0"/>
              </a:rPr>
              <a:t>Genre</a:t>
            </a:r>
          </a:p>
        </p:txBody>
      </p:sp>
      <p:sp>
        <p:nvSpPr>
          <p:cNvPr id="32772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eaLnBrk="1" hangingPunct="1">
              <a:lnSpc>
                <a:spcPct val="80000"/>
              </a:lnSpc>
            </a:pPr>
            <a:endParaRPr lang="en-US" sz="3600" dirty="0">
              <a:latin typeface="Times New Roman"/>
              <a:cs typeface="Times New Roman"/>
            </a:endParaRPr>
          </a:p>
          <a:p>
            <a:pPr>
              <a:buFont typeface="Wingdings" charset="2"/>
              <a:buChar char="§"/>
            </a:pPr>
            <a:r>
              <a:rPr lang="en-US" sz="3600" dirty="0">
                <a:latin typeface="Times New Roman"/>
                <a:cs typeface="Times New Roman"/>
              </a:rPr>
              <a:t>Categorization of narrative films by the stories they tell and ways they tell </a:t>
            </a:r>
            <a:r>
              <a:rPr lang="en-US" sz="3600" dirty="0" smtClean="0">
                <a:latin typeface="Times New Roman"/>
                <a:cs typeface="Times New Roman"/>
              </a:rPr>
              <a:t>them</a:t>
            </a:r>
          </a:p>
          <a:p>
            <a:pPr lvl="1">
              <a:buFont typeface="Wingdings" charset="2"/>
              <a:buChar char="§"/>
            </a:pPr>
            <a:r>
              <a:rPr lang="en-US" sz="3200" dirty="0" smtClean="0">
                <a:latin typeface="Times New Roman"/>
                <a:cs typeface="Times New Roman"/>
              </a:rPr>
              <a:t>Conventions</a:t>
            </a:r>
          </a:p>
          <a:p>
            <a:pPr lvl="1">
              <a:buFont typeface="Wingdings" charset="2"/>
              <a:buChar char="§"/>
            </a:pPr>
            <a:r>
              <a:rPr lang="en-US" sz="3200" dirty="0" smtClean="0">
                <a:latin typeface="Times New Roman"/>
                <a:cs typeface="Times New Roman"/>
              </a:rPr>
              <a:t>Expectations (follow or subvert)</a:t>
            </a:r>
          </a:p>
          <a:p>
            <a:pPr lvl="1">
              <a:buFont typeface="Wingdings" charset="2"/>
              <a:buChar char="§"/>
            </a:pPr>
            <a:endParaRPr lang="en-US" sz="3200" dirty="0" smtClean="0">
              <a:latin typeface="Times New Roman"/>
              <a:cs typeface="Times New Roman"/>
            </a:endParaRPr>
          </a:p>
          <a:p>
            <a:pPr>
              <a:buFont typeface="Wingdings" charset="2"/>
              <a:buChar char="§"/>
              <a:defRPr/>
            </a:pPr>
            <a:r>
              <a:rPr lang="en-US" sz="3429" dirty="0" smtClean="0">
                <a:latin typeface="Times New Roman"/>
                <a:cs typeface="Times New Roman"/>
              </a:rPr>
              <a:t>Organized </a:t>
            </a:r>
            <a:r>
              <a:rPr lang="en-US" sz="3429" dirty="0">
                <a:latin typeface="Times New Roman"/>
                <a:cs typeface="Times New Roman"/>
              </a:rPr>
              <a:t>categories of texts</a:t>
            </a:r>
          </a:p>
          <a:p>
            <a:pPr lvl="1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>
                <a:latin typeface="Times New Roman"/>
                <a:cs typeface="Times New Roman"/>
              </a:rPr>
              <a:t>Exist in academic, popular and industry discourse</a:t>
            </a:r>
          </a:p>
          <a:p>
            <a:pPr>
              <a:buFont typeface="Wingdings" charset="2"/>
              <a:buChar char="§"/>
              <a:defRPr/>
            </a:pPr>
            <a:endParaRPr lang="en-US" dirty="0">
              <a:latin typeface="Times New Roman"/>
              <a:cs typeface="Times New Roman"/>
            </a:endParaRPr>
          </a:p>
          <a:p>
            <a:pPr>
              <a:buFont typeface="Wingdings" charset="2"/>
              <a:buChar char="§"/>
              <a:defRPr/>
            </a:pPr>
            <a:r>
              <a:rPr lang="en-US" dirty="0">
                <a:latin typeface="Times New Roman"/>
                <a:cs typeface="Times New Roman"/>
              </a:rPr>
              <a:t>Put into categories by:</a:t>
            </a:r>
          </a:p>
          <a:p>
            <a:pPr lvl="1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>
                <a:latin typeface="Times New Roman"/>
                <a:cs typeface="Times New Roman"/>
              </a:rPr>
              <a:t>Subject matter</a:t>
            </a:r>
          </a:p>
          <a:p>
            <a:pPr lvl="1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>
                <a:latin typeface="Times New Roman"/>
                <a:cs typeface="Times New Roman"/>
              </a:rPr>
              <a:t>Conventions	</a:t>
            </a:r>
          </a:p>
          <a:p>
            <a:pPr lvl="1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>
                <a:latin typeface="Times New Roman"/>
                <a:cs typeface="Times New Roman"/>
              </a:rPr>
              <a:t>Themes</a:t>
            </a:r>
          </a:p>
          <a:p>
            <a:pPr lvl="1"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>
                <a:latin typeface="Times New Roman"/>
                <a:cs typeface="Times New Roman"/>
              </a:rPr>
              <a:t>Narrative</a:t>
            </a:r>
          </a:p>
          <a:p>
            <a:pPr lvl="1"/>
            <a:endParaRPr lang="en-US" sz="3200" dirty="0" smtClean="0">
              <a:latin typeface="Times New Roman" charset="0"/>
              <a:cs typeface="Arial" charset="0"/>
            </a:endParaRPr>
          </a:p>
          <a:p>
            <a:pPr lvl="1"/>
            <a:endParaRPr lang="en-US" sz="3600" dirty="0">
              <a:latin typeface="Times New Roman" charset="0"/>
              <a:cs typeface="Arial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3600" dirty="0">
              <a:latin typeface="Times New Roman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204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 build="p" bldLvl="5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Genre mixing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Post-apocalyptic Western</a:t>
            </a:r>
          </a:p>
          <a:p>
            <a:pPr lvl="1"/>
            <a:r>
              <a:rPr lang="en-US" i="1" dirty="0" smtClean="0">
                <a:hlinkClick r:id="rId2"/>
              </a:rPr>
              <a:t>Mad Max 2: The Road Warrior </a:t>
            </a:r>
            <a:r>
              <a:rPr lang="en-US" dirty="0" smtClean="0"/>
              <a:t>(George Miller, 1981)</a:t>
            </a:r>
            <a:endParaRPr lang="en-US" i="1" dirty="0" smtClean="0"/>
          </a:p>
        </p:txBody>
      </p:sp>
      <p:pic>
        <p:nvPicPr>
          <p:cNvPr id="33795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3200400"/>
            <a:ext cx="4629150" cy="3472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8523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0"/>
            <a:ext cx="8572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76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95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09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969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Building Blocks for Film 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Shot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one  uninterrupted run of the camera (same as a take)</a:t>
            </a:r>
          </a:p>
          <a:p>
            <a:endParaRPr lang="en-US" dirty="0" smtClean="0"/>
          </a:p>
          <a:p>
            <a:r>
              <a:rPr lang="en-US" b="1" dirty="0" smtClean="0"/>
              <a:t>Scene</a:t>
            </a:r>
            <a:r>
              <a:rPr lang="en-US" dirty="0" smtClean="0"/>
              <a:t> - the </a:t>
            </a:r>
            <a:r>
              <a:rPr lang="en-US" dirty="0"/>
              <a:t>action in a single location and continuous </a:t>
            </a:r>
            <a:r>
              <a:rPr lang="en-US" dirty="0" smtClean="0"/>
              <a:t>time. (Meaning a scene changes with TIME change or LOCATION change)</a:t>
            </a:r>
          </a:p>
          <a:p>
            <a:endParaRPr lang="en-US" dirty="0" smtClean="0"/>
          </a:p>
          <a:p>
            <a:r>
              <a:rPr lang="en-US" b="1" dirty="0" smtClean="0"/>
              <a:t>Sequence</a:t>
            </a:r>
            <a:r>
              <a:rPr lang="en-US" dirty="0" smtClean="0"/>
              <a:t> - s</a:t>
            </a:r>
            <a:r>
              <a:rPr lang="en-US" dirty="0" smtClean="0"/>
              <a:t>eries </a:t>
            </a:r>
            <a:r>
              <a:rPr lang="en-US" dirty="0"/>
              <a:t>of scenes that form a distinct narrative unit</a:t>
            </a:r>
            <a:endParaRPr lang="en-US" dirty="0" smtClean="0"/>
          </a:p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r>
              <a:rPr lang="en-US" dirty="0" smtClean="0"/>
              <a:t>Clapping exercise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i="1" dirty="0" smtClean="0">
                <a:hlinkClick r:id="rId2"/>
              </a:rPr>
              <a:t>The Bourne Supremacy </a:t>
            </a:r>
            <a:r>
              <a:rPr lang="en-US" dirty="0" smtClean="0"/>
              <a:t>(exiting Naples sequence)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24634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cs typeface="Arial" charset="0"/>
              </a:rPr>
              <a:t>Uses of Genre</a:t>
            </a:r>
          </a:p>
        </p:txBody>
      </p:sp>
      <p:sp>
        <p:nvSpPr>
          <p:cNvPr id="6861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en-US" dirty="0">
                <a:latin typeface="Times New Roman" charset="0"/>
                <a:cs typeface="Arial" charset="0"/>
              </a:rPr>
              <a:t>Allows us to predict what sort of movie to expect</a:t>
            </a:r>
          </a:p>
          <a:p>
            <a:pPr>
              <a:lnSpc>
                <a:spcPct val="120000"/>
              </a:lnSpc>
            </a:pPr>
            <a:r>
              <a:rPr lang="en-US" dirty="0">
                <a:latin typeface="Times New Roman" charset="0"/>
                <a:cs typeface="Arial" charset="0"/>
              </a:rPr>
              <a:t>Helps audiences to select the movies they attend</a:t>
            </a:r>
          </a:p>
          <a:p>
            <a:pPr>
              <a:lnSpc>
                <a:spcPct val="120000"/>
              </a:lnSpc>
            </a:pPr>
            <a:r>
              <a:rPr lang="en-US" dirty="0" smtClean="0">
                <a:latin typeface="Times New Roman" charset="0"/>
                <a:cs typeface="Arial" charset="0"/>
              </a:rPr>
              <a:t>Reviewers’ </a:t>
            </a:r>
            <a:r>
              <a:rPr lang="en-US" dirty="0">
                <a:latin typeface="Times New Roman" charset="0"/>
                <a:cs typeface="Arial" charset="0"/>
              </a:rPr>
              <a:t>critiques compare one film to others in its genre</a:t>
            </a:r>
          </a:p>
          <a:p>
            <a:pPr>
              <a:lnSpc>
                <a:spcPct val="120000"/>
              </a:lnSpc>
            </a:pPr>
            <a:r>
              <a:rPr lang="en-US" dirty="0">
                <a:latin typeface="Times New Roman" charset="0"/>
                <a:cs typeface="Arial" charset="0"/>
              </a:rPr>
              <a:t>Movie rental and retail sales organization</a:t>
            </a:r>
          </a:p>
          <a:p>
            <a:pPr>
              <a:lnSpc>
                <a:spcPct val="120000"/>
              </a:lnSpc>
            </a:pPr>
            <a:r>
              <a:rPr lang="en-US" dirty="0">
                <a:latin typeface="Times New Roman" charset="0"/>
                <a:cs typeface="Arial" charset="0"/>
              </a:rPr>
              <a:t>Movie listings</a:t>
            </a:r>
          </a:p>
          <a:p>
            <a:pPr>
              <a:lnSpc>
                <a:spcPct val="120000"/>
              </a:lnSpc>
            </a:pPr>
            <a:endParaRPr lang="en-US" dirty="0">
              <a:latin typeface="Times New Roman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740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Arial" charset="0"/>
                <a:cs typeface="Arial" charset="0"/>
              </a:rPr>
              <a:t>Genre Conventions</a:t>
            </a:r>
          </a:p>
        </p:txBody>
      </p:sp>
      <p:sp>
        <p:nvSpPr>
          <p:cNvPr id="34820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3600" dirty="0" smtClean="0">
                <a:latin typeface="Times New Roman" charset="0"/>
                <a:cs typeface="Arial" charset="0"/>
              </a:rPr>
              <a:t>Story formulas</a:t>
            </a:r>
          </a:p>
          <a:p>
            <a:pPr>
              <a:lnSpc>
                <a:spcPct val="120000"/>
              </a:lnSpc>
            </a:pPr>
            <a:r>
              <a:rPr lang="en-US" sz="3600" dirty="0" smtClean="0">
                <a:latin typeface="Times New Roman" charset="0"/>
                <a:cs typeface="Arial" charset="0"/>
              </a:rPr>
              <a:t>Themes (unifying idea)</a:t>
            </a:r>
            <a:endParaRPr lang="en-US" sz="3600" dirty="0">
              <a:latin typeface="Times New Roman" charset="0"/>
              <a:cs typeface="Arial" charset="0"/>
            </a:endParaRPr>
          </a:p>
          <a:p>
            <a:pPr>
              <a:lnSpc>
                <a:spcPct val="120000"/>
              </a:lnSpc>
            </a:pPr>
            <a:r>
              <a:rPr lang="en-US" sz="3600" dirty="0" smtClean="0">
                <a:latin typeface="Times New Roman" charset="0"/>
                <a:cs typeface="Arial" charset="0"/>
              </a:rPr>
              <a:t>Character types</a:t>
            </a:r>
          </a:p>
          <a:p>
            <a:pPr>
              <a:lnSpc>
                <a:spcPct val="120000"/>
              </a:lnSpc>
            </a:pPr>
            <a:r>
              <a:rPr lang="en-US" sz="3600" dirty="0">
                <a:latin typeface="Times New Roman" charset="0"/>
                <a:cs typeface="Arial" charset="0"/>
              </a:rPr>
              <a:t>Setting</a:t>
            </a:r>
          </a:p>
          <a:p>
            <a:pPr>
              <a:lnSpc>
                <a:spcPct val="120000"/>
              </a:lnSpc>
            </a:pPr>
            <a:r>
              <a:rPr lang="en-US" sz="3600" dirty="0" smtClean="0">
                <a:latin typeface="Times New Roman" charset="0"/>
                <a:cs typeface="Arial" charset="0"/>
              </a:rPr>
              <a:t>Presentation (formal elements)</a:t>
            </a:r>
            <a:endParaRPr lang="en-US" sz="3600" dirty="0">
              <a:latin typeface="Times New Roman" charset="0"/>
              <a:cs typeface="Arial" charset="0"/>
            </a:endParaRPr>
          </a:p>
          <a:p>
            <a:pPr>
              <a:lnSpc>
                <a:spcPct val="120000"/>
              </a:lnSpc>
            </a:pPr>
            <a:r>
              <a:rPr lang="en-US" sz="3600" dirty="0" smtClean="0">
                <a:latin typeface="Times New Roman" charset="0"/>
                <a:cs typeface="Arial" charset="0"/>
              </a:rPr>
              <a:t>Stars</a:t>
            </a:r>
            <a:endParaRPr lang="en-US" sz="3600" dirty="0">
              <a:latin typeface="Times New Roman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04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Examples of genre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Science Fiction</a:t>
            </a:r>
          </a:p>
          <a:p>
            <a:pPr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Horror</a:t>
            </a:r>
          </a:p>
          <a:p>
            <a:pPr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War</a:t>
            </a:r>
          </a:p>
          <a:p>
            <a:pPr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Epics/Historical</a:t>
            </a:r>
          </a:p>
          <a:p>
            <a:pPr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Action/Adventure</a:t>
            </a:r>
          </a:p>
          <a:p>
            <a:pPr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Drama</a:t>
            </a:r>
          </a:p>
          <a:p>
            <a:pPr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Comedy</a:t>
            </a:r>
          </a:p>
          <a:p>
            <a:pPr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Crime/Gangster</a:t>
            </a:r>
          </a:p>
          <a:p>
            <a:pPr fontAlgn="auto"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dirty="0" smtClean="0">
                <a:latin typeface="Times New Roman"/>
                <a:ea typeface="+mn-ea"/>
                <a:cs typeface="Times New Roman"/>
              </a:rPr>
              <a:t>Musicals	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dirty="0" smtClean="0">
              <a:latin typeface="Times New Roman"/>
              <a:ea typeface="+mn-ea"/>
              <a:cs typeface="Times New Roman"/>
            </a:endParaRP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dirty="0">
              <a:latin typeface="Times New Roman"/>
              <a:ea typeface="+mn-ea"/>
              <a:cs typeface="Times New Roman"/>
            </a:endParaRPr>
          </a:p>
        </p:txBody>
      </p:sp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4660900" y="1801813"/>
            <a:ext cx="4000500" cy="427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latin typeface="Times New Roman"/>
                <a:cs typeface="Times New Roman"/>
              </a:rPr>
              <a:t>Sub genres</a:t>
            </a:r>
            <a:r>
              <a:rPr lang="en-US" sz="2400" dirty="0">
                <a:latin typeface="Times New Roman"/>
                <a:cs typeface="Times New Roman"/>
              </a:rPr>
              <a:t>:</a:t>
            </a:r>
          </a:p>
          <a:p>
            <a:pPr>
              <a:buFontTx/>
              <a:buChar char="-"/>
            </a:pPr>
            <a:r>
              <a:rPr lang="en-US" sz="2400" dirty="0">
                <a:latin typeface="Times New Roman"/>
                <a:cs typeface="Times New Roman"/>
              </a:rPr>
              <a:t>Biopics</a:t>
            </a:r>
          </a:p>
          <a:p>
            <a:pPr>
              <a:buFontTx/>
              <a:buChar char="-"/>
            </a:pPr>
            <a:r>
              <a:rPr lang="en-US" sz="2400" dirty="0">
                <a:latin typeface="Times New Roman"/>
                <a:cs typeface="Times New Roman"/>
              </a:rPr>
              <a:t>Detective/Mystery</a:t>
            </a:r>
          </a:p>
          <a:p>
            <a:pPr>
              <a:buFontTx/>
              <a:buChar char="-"/>
            </a:pPr>
            <a:r>
              <a:rPr lang="en-US" sz="2400" dirty="0">
                <a:latin typeface="Times New Roman"/>
                <a:cs typeface="Times New Roman"/>
              </a:rPr>
              <a:t>Disaster</a:t>
            </a:r>
          </a:p>
          <a:p>
            <a:pPr>
              <a:buFontTx/>
              <a:buChar char="-"/>
            </a:pPr>
            <a:r>
              <a:rPr lang="en-US" sz="2400" dirty="0">
                <a:latin typeface="Times New Roman"/>
                <a:cs typeface="Times New Roman"/>
              </a:rPr>
              <a:t>Fantasy</a:t>
            </a:r>
          </a:p>
          <a:p>
            <a:pPr>
              <a:buFontTx/>
              <a:buChar char="-"/>
            </a:pPr>
            <a:r>
              <a:rPr lang="en-US" sz="2400" dirty="0">
                <a:latin typeface="Times New Roman"/>
                <a:cs typeface="Times New Roman"/>
              </a:rPr>
              <a:t>Film Noir</a:t>
            </a:r>
          </a:p>
          <a:p>
            <a:pPr>
              <a:buFontTx/>
              <a:buChar char="-"/>
            </a:pPr>
            <a:r>
              <a:rPr lang="en-US" sz="2400" dirty="0">
                <a:latin typeface="Times New Roman"/>
                <a:cs typeface="Times New Roman"/>
              </a:rPr>
              <a:t>Melodramas</a:t>
            </a:r>
          </a:p>
          <a:p>
            <a:pPr>
              <a:buFontTx/>
              <a:buChar char="-"/>
            </a:pPr>
            <a:r>
              <a:rPr lang="en-US" sz="2400" dirty="0">
                <a:latin typeface="Times New Roman"/>
                <a:cs typeface="Times New Roman"/>
              </a:rPr>
              <a:t>Sports</a:t>
            </a:r>
          </a:p>
          <a:p>
            <a:pPr>
              <a:buFontTx/>
              <a:buChar char="-"/>
            </a:pPr>
            <a:r>
              <a:rPr lang="en-US" sz="2400" dirty="0">
                <a:latin typeface="Times New Roman"/>
                <a:cs typeface="Times New Roman"/>
              </a:rPr>
              <a:t>Supernatural</a:t>
            </a:r>
          </a:p>
          <a:p>
            <a:pPr>
              <a:buFontTx/>
              <a:buChar char="-"/>
            </a:pPr>
            <a:r>
              <a:rPr lang="en-US" sz="2400" dirty="0">
                <a:latin typeface="Times New Roman"/>
                <a:cs typeface="Times New Roman"/>
              </a:rPr>
              <a:t>Thriller/Suspense</a:t>
            </a:r>
          </a:p>
          <a:p>
            <a:pPr>
              <a:buFontTx/>
              <a:buChar char="-"/>
            </a:pPr>
            <a:endParaRPr lang="en-US"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67099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Arial" charset="0"/>
                <a:cs typeface="Arial" charset="0"/>
              </a:rPr>
              <a:t>Six Major American Genres</a:t>
            </a:r>
          </a:p>
        </p:txBody>
      </p:sp>
      <p:sp>
        <p:nvSpPr>
          <p:cNvPr id="35844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1800"/>
              </a:spcAft>
            </a:pPr>
            <a:r>
              <a:rPr lang="en-US" sz="3600" dirty="0" smtClean="0">
                <a:latin typeface="Times New Roman" charset="0"/>
                <a:cs typeface="Arial" charset="0"/>
              </a:rPr>
              <a:t>Gangster</a:t>
            </a:r>
            <a:endParaRPr lang="en-US" sz="3600" dirty="0">
              <a:latin typeface="Times New Roman" charset="0"/>
              <a:cs typeface="Arial" charset="0"/>
            </a:endParaRPr>
          </a:p>
          <a:p>
            <a:pPr>
              <a:spcAft>
                <a:spcPts val="1800"/>
              </a:spcAft>
            </a:pPr>
            <a:r>
              <a:rPr lang="en-US" sz="3600" dirty="0">
                <a:latin typeface="Times New Roman" charset="0"/>
                <a:cs typeface="Arial" charset="0"/>
              </a:rPr>
              <a:t>Film noir</a:t>
            </a:r>
          </a:p>
          <a:p>
            <a:pPr>
              <a:spcAft>
                <a:spcPts val="1800"/>
              </a:spcAft>
            </a:pPr>
            <a:r>
              <a:rPr lang="en-US" sz="3600" dirty="0">
                <a:latin typeface="Times New Roman" charset="0"/>
                <a:cs typeface="Arial" charset="0"/>
              </a:rPr>
              <a:t>Science fiction</a:t>
            </a:r>
          </a:p>
          <a:p>
            <a:pPr>
              <a:spcAft>
                <a:spcPts val="1800"/>
              </a:spcAft>
            </a:pPr>
            <a:r>
              <a:rPr lang="en-US" sz="3600" dirty="0">
                <a:latin typeface="Times New Roman" charset="0"/>
                <a:cs typeface="Arial" charset="0"/>
              </a:rPr>
              <a:t>Horror</a:t>
            </a:r>
          </a:p>
          <a:p>
            <a:pPr>
              <a:spcAft>
                <a:spcPts val="1800"/>
              </a:spcAft>
            </a:pPr>
            <a:r>
              <a:rPr lang="en-US" sz="3600" dirty="0">
                <a:latin typeface="Times New Roman" charset="0"/>
                <a:cs typeface="Arial" charset="0"/>
              </a:rPr>
              <a:t>Western</a:t>
            </a:r>
          </a:p>
          <a:p>
            <a:pPr>
              <a:spcAft>
                <a:spcPts val="1800"/>
              </a:spcAft>
            </a:pPr>
            <a:r>
              <a:rPr lang="en-US" sz="3600" dirty="0">
                <a:latin typeface="Times New Roman" charset="0"/>
                <a:cs typeface="Arial" charset="0"/>
              </a:rPr>
              <a:t>Musical </a:t>
            </a:r>
          </a:p>
          <a:p>
            <a:pPr eaLnBrk="1" hangingPunct="1">
              <a:lnSpc>
                <a:spcPct val="80000"/>
              </a:lnSpc>
              <a:spcAft>
                <a:spcPts val="1800"/>
              </a:spcAft>
            </a:pPr>
            <a:endParaRPr lang="en-US" sz="3600" dirty="0">
              <a:latin typeface="Times New Roman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0296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>
                <a:latin typeface="Arial" charset="0"/>
                <a:cs typeface="Arial" charset="0"/>
              </a:rPr>
              <a:t>Evolution and Transformation of Genre</a:t>
            </a:r>
          </a:p>
        </p:txBody>
      </p:sp>
      <p:sp>
        <p:nvSpPr>
          <p:cNvPr id="102404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charset="0"/>
                <a:cs typeface="Arial" charset="0"/>
              </a:rPr>
              <a:t>The </a:t>
            </a:r>
            <a:r>
              <a:rPr lang="en-US" dirty="0">
                <a:latin typeface="Times New Roman" charset="0"/>
                <a:cs typeface="Arial" charset="0"/>
              </a:rPr>
              <a:t>process by which a particular genre is adapted to meet the expectations of a changing society</a:t>
            </a:r>
          </a:p>
          <a:p>
            <a:r>
              <a:rPr lang="en-US" dirty="0">
                <a:latin typeface="Times New Roman" charset="0"/>
                <a:cs typeface="Arial" charset="0"/>
              </a:rPr>
              <a:t>A hybrid may combine any combination of genres</a:t>
            </a:r>
          </a:p>
          <a:p>
            <a:r>
              <a:rPr lang="en-US" dirty="0">
                <a:latin typeface="Times New Roman" charset="0"/>
                <a:cs typeface="Arial" charset="0"/>
              </a:rPr>
              <a:t>Subgenres occur when areas of narrative or stylistic specialization arise within a single genre</a:t>
            </a:r>
          </a:p>
        </p:txBody>
      </p:sp>
    </p:spTree>
    <p:extLst>
      <p:ext uri="{BB962C8B-B14F-4D97-AF65-F5344CB8AC3E}">
        <p14:creationId xmlns:p14="http://schemas.microsoft.com/office/powerpoint/2010/main" val="1687232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latin typeface="Arial" charset="0"/>
                <a:cs typeface="Arial" charset="0"/>
              </a:rPr>
              <a:t>Generic Transformation</a:t>
            </a:r>
          </a:p>
        </p:txBody>
      </p:sp>
      <p:sp>
        <p:nvSpPr>
          <p:cNvPr id="50180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04800" y="1408177"/>
            <a:ext cx="8610600" cy="5221224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The </a:t>
            </a:r>
            <a:r>
              <a:rPr lang="en-US" sz="3000" dirty="0">
                <a:solidFill>
                  <a:srgbClr val="000000"/>
                </a:solidFill>
                <a:latin typeface="Times New Roman"/>
                <a:cs typeface="Times New Roman"/>
              </a:rPr>
              <a:t>process by which a particular genre is adapted to meet the expectations of a changing </a:t>
            </a:r>
            <a:r>
              <a:rPr lang="en-US" sz="3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society.</a:t>
            </a:r>
          </a:p>
          <a:p>
            <a:endParaRPr lang="en-US" b="1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640080" lvl="2">
              <a:lnSpc>
                <a:spcPct val="90000"/>
              </a:lnSpc>
              <a:spcAft>
                <a:spcPts val="1800"/>
              </a:spcAft>
              <a:buFont typeface="Arial" charset="0"/>
              <a:buChar char="•"/>
            </a:pPr>
            <a:r>
              <a:rPr lang="en-US" sz="28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Primitive </a:t>
            </a:r>
            <a:r>
              <a:rPr lang="en-US" sz="2800" dirty="0">
                <a:solidFill>
                  <a:srgbClr val="000000"/>
                </a:solidFill>
                <a:latin typeface="Times New Roman"/>
                <a:cs typeface="Times New Roman"/>
              </a:rPr>
              <a:t>- naïve, new, conventions start </a:t>
            </a:r>
            <a:r>
              <a:rPr lang="en-US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here</a:t>
            </a:r>
            <a:endParaRPr lang="en-US" sz="28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640080" lvl="2">
              <a:lnSpc>
                <a:spcPct val="90000"/>
              </a:lnSpc>
              <a:spcAft>
                <a:spcPts val="1800"/>
              </a:spcAft>
              <a:buFont typeface="Arial" charset="0"/>
              <a:buChar char="•"/>
            </a:pPr>
            <a:r>
              <a:rPr lang="en-US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Classical</a:t>
            </a:r>
            <a:r>
              <a:rPr lang="en-US" sz="2800" dirty="0">
                <a:solidFill>
                  <a:srgbClr val="000000"/>
                </a:solidFill>
                <a:latin typeface="Times New Roman"/>
                <a:cs typeface="Times New Roman"/>
              </a:rPr>
              <a:t> - balance, richness, poise. Values of genre are mostly shared by audience.</a:t>
            </a:r>
          </a:p>
          <a:p>
            <a:pPr marL="640080" lvl="2">
              <a:lnSpc>
                <a:spcPct val="90000"/>
              </a:lnSpc>
              <a:spcAft>
                <a:spcPts val="1800"/>
              </a:spcAft>
              <a:buFont typeface="Arial" charset="0"/>
              <a:buChar char="•"/>
            </a:pPr>
            <a:r>
              <a:rPr lang="en-US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Revisionist </a:t>
            </a:r>
            <a:r>
              <a:rPr lang="en-US" sz="2800" dirty="0">
                <a:solidFill>
                  <a:srgbClr val="000000"/>
                </a:solidFill>
                <a:latin typeface="Times New Roman"/>
                <a:cs typeface="Times New Roman"/>
              </a:rPr>
              <a:t>-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amibiguous</a:t>
            </a:r>
            <a:r>
              <a:rPr lang="en-US" sz="2800" dirty="0">
                <a:solidFill>
                  <a:srgbClr val="000000"/>
                </a:solidFill>
                <a:latin typeface="Times New Roman"/>
                <a:cs typeface="Times New Roman"/>
              </a:rPr>
              <a:t>.  Conventions are often exploited to undermine popular beliefs. </a:t>
            </a:r>
          </a:p>
          <a:p>
            <a:pPr marL="640080" lvl="2">
              <a:lnSpc>
                <a:spcPct val="90000"/>
              </a:lnSpc>
              <a:spcAft>
                <a:spcPts val="1800"/>
              </a:spcAft>
              <a:buFont typeface="Arial" charset="0"/>
              <a:buChar char="•"/>
            </a:pPr>
            <a:r>
              <a:rPr lang="en-US" sz="2800" b="1" dirty="0" err="1">
                <a:solidFill>
                  <a:srgbClr val="000000"/>
                </a:solidFill>
                <a:latin typeface="Times New Roman"/>
                <a:cs typeface="Times New Roman"/>
              </a:rPr>
              <a:t>Parodic</a:t>
            </a:r>
            <a:r>
              <a:rPr lang="en-US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/>
                <a:cs typeface="Times New Roman"/>
              </a:rPr>
              <a:t>- mockery of conventions, presenting the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cliches</a:t>
            </a:r>
            <a:r>
              <a:rPr lang="en-US" sz="2800" dirty="0">
                <a:solidFill>
                  <a:srgbClr val="000000"/>
                </a:solidFill>
                <a:latin typeface="Times New Roman"/>
                <a:cs typeface="Times New Roman"/>
              </a:rPr>
              <a:t> of the genre for comic effect. </a:t>
            </a:r>
          </a:p>
          <a:p>
            <a:endParaRPr lang="en-US" sz="28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50902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 build="p" bldLvl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>
                <a:latin typeface="Arial" charset="0"/>
                <a:cs typeface="Arial" charset="0"/>
              </a:rPr>
              <a:t>Defining Elements of the Genre: Western</a:t>
            </a:r>
          </a:p>
        </p:txBody>
      </p:sp>
      <p:sp>
        <p:nvSpPr>
          <p:cNvPr id="45060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spcAft>
                <a:spcPts val="2400"/>
              </a:spcAft>
            </a:pPr>
            <a:r>
              <a:rPr lang="en-US" sz="3600" dirty="0" smtClean="0">
                <a:latin typeface="Times New Roman" charset="0"/>
                <a:cs typeface="Arial" charset="0"/>
              </a:rPr>
              <a:t>A form of modern American mythology</a:t>
            </a:r>
          </a:p>
          <a:p>
            <a:pPr>
              <a:spcAft>
                <a:spcPts val="2400"/>
              </a:spcAft>
            </a:pPr>
            <a:r>
              <a:rPr lang="en-US" sz="3600" dirty="0" smtClean="0">
                <a:latin typeface="Times New Roman" charset="0"/>
                <a:cs typeface="Arial" charset="0"/>
              </a:rPr>
              <a:t>Wilderness </a:t>
            </a:r>
            <a:r>
              <a:rPr lang="en-US" sz="3600" dirty="0">
                <a:latin typeface="Times New Roman" charset="0"/>
                <a:cs typeface="Arial" charset="0"/>
              </a:rPr>
              <a:t>versus civilization</a:t>
            </a:r>
          </a:p>
          <a:p>
            <a:pPr>
              <a:spcAft>
                <a:spcPts val="2400"/>
              </a:spcAft>
            </a:pPr>
            <a:r>
              <a:rPr lang="en-US" sz="3600" dirty="0">
                <a:latin typeface="Times New Roman" charset="0"/>
                <a:cs typeface="Arial" charset="0"/>
              </a:rPr>
              <a:t>Setting: rural, dominated by landscape</a:t>
            </a:r>
          </a:p>
          <a:p>
            <a:pPr>
              <a:spcAft>
                <a:spcPts val="2400"/>
              </a:spcAft>
            </a:pPr>
            <a:r>
              <a:rPr lang="en-US" sz="3600" dirty="0">
                <a:latin typeface="Times New Roman" charset="0"/>
                <a:cs typeface="Arial" charset="0"/>
              </a:rPr>
              <a:t>Duality of characters</a:t>
            </a:r>
          </a:p>
          <a:p>
            <a:pPr>
              <a:spcAft>
                <a:spcPts val="2400"/>
              </a:spcAft>
            </a:pPr>
            <a:r>
              <a:rPr lang="en-US" sz="3600" dirty="0">
                <a:latin typeface="Times New Roman" charset="0"/>
                <a:cs typeface="Arial" charset="0"/>
              </a:rPr>
              <a:t>Highly recognizable visual style</a:t>
            </a:r>
          </a:p>
          <a:p>
            <a:pPr eaLnBrk="1" hangingPunct="1">
              <a:lnSpc>
                <a:spcPct val="80000"/>
              </a:lnSpc>
              <a:spcAft>
                <a:spcPts val="2400"/>
              </a:spcAft>
            </a:pPr>
            <a:endParaRPr lang="en-US" sz="3600" dirty="0">
              <a:latin typeface="Times New Roman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406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Module.thmx</Template>
  <TotalTime>2035</TotalTime>
  <Words>852</Words>
  <Application>Microsoft Macintosh PowerPoint</Application>
  <PresentationFormat>On-screen Show (4:3)</PresentationFormat>
  <Paragraphs>162</Paragraphs>
  <Slides>24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Module</vt:lpstr>
      <vt:lpstr>Film Genres</vt:lpstr>
      <vt:lpstr>Genre</vt:lpstr>
      <vt:lpstr>Uses of Genre</vt:lpstr>
      <vt:lpstr>Genre Conventions</vt:lpstr>
      <vt:lpstr>Examples of genre</vt:lpstr>
      <vt:lpstr>Six Major American Genres</vt:lpstr>
      <vt:lpstr>Evolution and Transformation of Genre</vt:lpstr>
      <vt:lpstr>Generic Transformation</vt:lpstr>
      <vt:lpstr>Defining Elements of the Genre: Western</vt:lpstr>
      <vt:lpstr>Historical basis </vt:lpstr>
      <vt:lpstr>The Western’s Plot elements/themes</vt:lpstr>
      <vt:lpstr>Western plot elements/themes</vt:lpstr>
      <vt:lpstr>The traditional Western Hero</vt:lpstr>
      <vt:lpstr>Genre Cycles</vt:lpstr>
      <vt:lpstr>Genre Cycles</vt:lpstr>
      <vt:lpstr>Genre Cycles</vt:lpstr>
      <vt:lpstr>Genre Cycles</vt:lpstr>
      <vt:lpstr>Genre Cycles</vt:lpstr>
      <vt:lpstr>Genre mixing: Science Fiction &amp; the Western</vt:lpstr>
      <vt:lpstr>Genre mixing</vt:lpstr>
      <vt:lpstr>PowerPoint Presentation</vt:lpstr>
      <vt:lpstr>PowerPoint Presentation</vt:lpstr>
      <vt:lpstr>PowerPoint Presentation</vt:lpstr>
      <vt:lpstr>Building Blocks for Film </vt:lpstr>
    </vt:vector>
  </TitlesOfParts>
  <Company>EDMC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4 – Chapter 2</dc:title>
  <dc:creator>Jorgiana Jake</dc:creator>
  <cp:lastModifiedBy>Jorgiana Jake</cp:lastModifiedBy>
  <cp:revision>94</cp:revision>
  <cp:lastPrinted>2019-10-15T16:11:05Z</cp:lastPrinted>
  <dcterms:created xsi:type="dcterms:W3CDTF">2013-01-29T20:16:42Z</dcterms:created>
  <dcterms:modified xsi:type="dcterms:W3CDTF">2019-10-17T15:13:32Z</dcterms:modified>
</cp:coreProperties>
</file>