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48"/>
  </p:handoutMasterIdLst>
  <p:sldIdLst>
    <p:sldId id="256" r:id="rId2"/>
    <p:sldId id="268" r:id="rId3"/>
    <p:sldId id="269" r:id="rId4"/>
    <p:sldId id="257" r:id="rId5"/>
    <p:sldId id="258" r:id="rId6"/>
    <p:sldId id="259" r:id="rId7"/>
    <p:sldId id="260" r:id="rId8"/>
    <p:sldId id="261" r:id="rId9"/>
    <p:sldId id="283" r:id="rId10"/>
    <p:sldId id="284" r:id="rId11"/>
    <p:sldId id="262" r:id="rId12"/>
    <p:sldId id="263" r:id="rId13"/>
    <p:sldId id="264" r:id="rId14"/>
    <p:sldId id="265" r:id="rId15"/>
    <p:sldId id="266" r:id="rId16"/>
    <p:sldId id="267" r:id="rId17"/>
    <p:sldId id="270" r:id="rId18"/>
    <p:sldId id="271" r:id="rId19"/>
    <p:sldId id="272" r:id="rId20"/>
    <p:sldId id="273" r:id="rId21"/>
    <p:sldId id="274" r:id="rId22"/>
    <p:sldId id="282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7" r:id="rId31"/>
    <p:sldId id="289" r:id="rId32"/>
    <p:sldId id="290" r:id="rId33"/>
    <p:sldId id="292" r:id="rId34"/>
    <p:sldId id="294" r:id="rId35"/>
    <p:sldId id="295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7" r:id="rId44"/>
    <p:sldId id="308" r:id="rId45"/>
    <p:sldId id="309" r:id="rId46"/>
    <p:sldId id="310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82"/>
  </p:normalViewPr>
  <p:slideViewPr>
    <p:cSldViewPr snapToGrid="0" snapToObjects="1">
      <p:cViewPr varScale="1">
        <p:scale>
          <a:sx n="35" d="100"/>
          <a:sy n="35" d="100"/>
        </p:scale>
        <p:origin x="-109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handoutMaster" Target="handoutMasters/handout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EE0EB-A6AB-CE4E-A304-8D5B66D0F8A2}" type="datetimeFigureOut">
              <a:rPr lang="en-US" smtClean="0"/>
              <a:t>1/9/20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798A8-698C-4549-A53F-599DF25DF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5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4057651" y="0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THE CANON C100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F63873-DC2C-4244-A5E7-060356555E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/>
          </a:blip>
          <a:srcRect l="20814" t="33298" r="7136" b="5674"/>
          <a:stretch/>
        </p:blipFill>
        <p:spPr>
          <a:xfrm>
            <a:off x="1428751" y="0"/>
            <a:ext cx="6386512" cy="680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41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THE ‘PUSH AUTO IRIS’ BUTTON ONLY WORKS IF YOU HAVE A CANON LENS THAT COMMUNICATES TO THIS CAMERA.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D810EF-1B12-B840-BBCE-E25E7255BE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38328" r="10209"/>
          <a:stretch/>
        </p:blipFill>
        <p:spPr>
          <a:xfrm rot="5400000">
            <a:off x="6915401" y="11661"/>
            <a:ext cx="4972048" cy="5434512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4417530B-EDF6-1443-B82E-9D8986FAEE9C}"/>
              </a:ext>
            </a:extLst>
          </p:cNvPr>
          <p:cNvSpPr/>
          <p:nvPr/>
        </p:nvSpPr>
        <p:spPr>
          <a:xfrm rot="20071206">
            <a:off x="6270385" y="4071763"/>
            <a:ext cx="3110195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04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THE POWER SWITCH IS AT THE TOP, ABOVE THE BUTTONS WE WERE JUST LOOKING AT.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880C707-B4E0-3346-8CCF-5E2EC7C36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75"/>
          <a:stretch/>
        </p:blipFill>
        <p:spPr>
          <a:xfrm rot="5400000">
            <a:off x="5086351" y="1042988"/>
            <a:ext cx="6429372" cy="462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41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QUESTION:</a:t>
            </a:r>
          </a:p>
          <a:p>
            <a:r>
              <a:rPr lang="en-US" sz="4400" dirty="0"/>
              <a:t>WHAT IS THIS LITTLE GUY?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880C707-B4E0-3346-8CCF-5E2EC7C36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75"/>
          <a:stretch/>
        </p:blipFill>
        <p:spPr>
          <a:xfrm rot="5400000">
            <a:off x="5086351" y="1042988"/>
            <a:ext cx="6429372" cy="4629151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299F019A-ACBC-FB42-B56E-10C290841E2E}"/>
              </a:ext>
            </a:extLst>
          </p:cNvPr>
          <p:cNvSpPr/>
          <p:nvPr/>
        </p:nvSpPr>
        <p:spPr>
          <a:xfrm rot="18631838">
            <a:off x="2871788" y="3146922"/>
            <a:ext cx="535781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D225361-AEF5-C04B-B88D-0313B7887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5" t="53417" r="55029" b="11868"/>
          <a:stretch/>
        </p:blipFill>
        <p:spPr>
          <a:xfrm rot="5400000">
            <a:off x="524463" y="3261725"/>
            <a:ext cx="2794412" cy="358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11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ANSWER:</a:t>
            </a:r>
          </a:p>
          <a:p>
            <a:r>
              <a:rPr lang="en-US" sz="4400" dirty="0"/>
              <a:t>THE EXACT CENSOR SPOT.  THE FOCUS SWEET SPOT.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880C707-B4E0-3346-8CCF-5E2EC7C36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75"/>
          <a:stretch/>
        </p:blipFill>
        <p:spPr>
          <a:xfrm rot="5400000">
            <a:off x="5086351" y="1042988"/>
            <a:ext cx="6429372" cy="4629151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299F019A-ACBC-FB42-B56E-10C290841E2E}"/>
              </a:ext>
            </a:extLst>
          </p:cNvPr>
          <p:cNvSpPr/>
          <p:nvPr/>
        </p:nvSpPr>
        <p:spPr>
          <a:xfrm rot="18631838">
            <a:off x="2871788" y="3146922"/>
            <a:ext cx="535781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D225361-AEF5-C04B-B88D-0313B7887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5" t="53417" r="55029" b="11868"/>
          <a:stretch/>
        </p:blipFill>
        <p:spPr>
          <a:xfrm rot="5400000">
            <a:off x="524463" y="3261725"/>
            <a:ext cx="2794412" cy="358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7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NEXT QUESTION:</a:t>
            </a:r>
          </a:p>
          <a:p>
            <a:r>
              <a:rPr lang="en-US" sz="4400" dirty="0"/>
              <a:t>WHAT IS THIS KNOB?  IT ISN’T A BUTTON OR SWITCH, SO WHAT IS IT?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880C707-B4E0-3346-8CCF-5E2EC7C36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75"/>
          <a:stretch/>
        </p:blipFill>
        <p:spPr>
          <a:xfrm rot="5400000">
            <a:off x="5086351" y="1042988"/>
            <a:ext cx="6429372" cy="4629151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299F019A-ACBC-FB42-B56E-10C290841E2E}"/>
              </a:ext>
            </a:extLst>
          </p:cNvPr>
          <p:cNvSpPr/>
          <p:nvPr/>
        </p:nvSpPr>
        <p:spPr>
          <a:xfrm rot="18631838">
            <a:off x="2881910" y="3900491"/>
            <a:ext cx="4670074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990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ANSWER:</a:t>
            </a:r>
          </a:p>
          <a:p>
            <a:r>
              <a:rPr lang="en-US" sz="4400" dirty="0"/>
              <a:t>IT IS A ‘HOOK’ TO HOLD YOUR TAPE MEASURE IF YOU ARE USING A TAPE MEASURE FOR FOCUSING.</a:t>
            </a:r>
          </a:p>
          <a:p>
            <a:endParaRPr lang="en-US" sz="4400" dirty="0"/>
          </a:p>
          <a:p>
            <a:r>
              <a:rPr lang="en-US" sz="4400" dirty="0"/>
              <a:t>VERY NICE!!!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880C707-B4E0-3346-8CCF-5E2EC7C36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75"/>
          <a:stretch/>
        </p:blipFill>
        <p:spPr>
          <a:xfrm rot="5400000">
            <a:off x="5086351" y="1042988"/>
            <a:ext cx="6429372" cy="4629151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299F019A-ACBC-FB42-B56E-10C290841E2E}"/>
              </a:ext>
            </a:extLst>
          </p:cNvPr>
          <p:cNvSpPr/>
          <p:nvPr/>
        </p:nvSpPr>
        <p:spPr>
          <a:xfrm rot="18631838">
            <a:off x="5512662" y="2688551"/>
            <a:ext cx="148100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1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FB368F4-384F-124B-8905-6A8F095D0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31" r="26288" b="4154"/>
          <a:stretch/>
        </p:blipFill>
        <p:spPr>
          <a:xfrm>
            <a:off x="5176359" y="742950"/>
            <a:ext cx="6692270" cy="5701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BACK OF CAMERA:</a:t>
            </a:r>
          </a:p>
          <a:p>
            <a:endParaRPr lang="en-US" sz="4400" dirty="0"/>
          </a:p>
          <a:p>
            <a:r>
              <a:rPr lang="en-US" sz="4400" dirty="0"/>
              <a:t>LCD CLOSED UP.</a:t>
            </a:r>
          </a:p>
          <a:p>
            <a:r>
              <a:rPr lang="en-US" sz="4400" dirty="0"/>
              <a:t>AND THE BATTERY SLOT AT THE </a:t>
            </a:r>
            <a:endParaRPr lang="en-US" sz="4400" dirty="0" smtClean="0"/>
          </a:p>
          <a:p>
            <a:r>
              <a:rPr lang="en-US" sz="4400" dirty="0" smtClean="0"/>
              <a:t>BOTTOM</a:t>
            </a:r>
            <a:r>
              <a:rPr lang="en-US" sz="4400" dirty="0"/>
              <a:t>.</a:t>
            </a:r>
          </a:p>
          <a:p>
            <a:endParaRPr lang="en-US" sz="44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52389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FB368F4-384F-124B-8905-6A8F095D0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39" r="26288" b="4154"/>
          <a:stretch/>
        </p:blipFill>
        <p:spPr>
          <a:xfrm>
            <a:off x="5800724" y="757237"/>
            <a:ext cx="6120291" cy="5701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BACK OF CAMERA:</a:t>
            </a:r>
          </a:p>
          <a:p>
            <a:endParaRPr lang="en-US" sz="4400" dirty="0"/>
          </a:p>
          <a:p>
            <a:r>
              <a:rPr lang="en-US" sz="4400" dirty="0"/>
              <a:t>MOST OF THE OUTPUTS AND INPUTS ARE ON THE RIGHT, CLEARLY LABELED.</a:t>
            </a:r>
          </a:p>
          <a:p>
            <a:endParaRPr lang="en-US" sz="4400" dirty="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7A37B716-8598-8D4E-9338-05E0C39A8FD2}"/>
              </a:ext>
            </a:extLst>
          </p:cNvPr>
          <p:cNvSpPr/>
          <p:nvPr/>
        </p:nvSpPr>
        <p:spPr>
          <a:xfrm rot="19485861">
            <a:off x="5846607" y="3139116"/>
            <a:ext cx="4670074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7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1E3C04B-91FC-EC4C-ADEB-F89F0DDD0A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33"/>
          <a:stretch/>
        </p:blipFill>
        <p:spPr>
          <a:xfrm>
            <a:off x="4724400" y="2228908"/>
            <a:ext cx="7234238" cy="44684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40252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BACK OF CAMERA:</a:t>
            </a:r>
          </a:p>
          <a:p>
            <a:endParaRPr lang="en-US" sz="4000" dirty="0"/>
          </a:p>
          <a:p>
            <a:r>
              <a:rPr lang="en-US" sz="4000" dirty="0"/>
              <a:t>WHEN YOU OPEN UP THE LCD, YOU SEE ALL THE PLAYBACK CONTROLS. 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81291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32E88A8-5128-A74F-86F7-7764987735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47" r="19341" b="12225"/>
          <a:stretch/>
        </p:blipFill>
        <p:spPr>
          <a:xfrm>
            <a:off x="5100638" y="2028825"/>
            <a:ext cx="6786193" cy="4514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2"/>
            <a:ext cx="46148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BACK OF CAMERA:</a:t>
            </a:r>
          </a:p>
          <a:p>
            <a:endParaRPr lang="en-US" sz="4400" dirty="0"/>
          </a:p>
          <a:p>
            <a:r>
              <a:rPr lang="en-US" sz="4400" dirty="0"/>
              <a:t>THIS IS ALSO WHERE YOU HAVE YOUR SD CARD SLOTS.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70663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4057651" y="0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THE CANON C100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F63873-DC2C-4244-A5E7-060356555E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78" t="26817"/>
          <a:stretch/>
        </p:blipFill>
        <p:spPr>
          <a:xfrm>
            <a:off x="6215063" y="942975"/>
            <a:ext cx="5675916" cy="5800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1EEDAE-5567-3D47-938E-8BEE5E862F38}"/>
              </a:ext>
            </a:extLst>
          </p:cNvPr>
          <p:cNvSpPr txBox="1"/>
          <p:nvPr/>
        </p:nvSpPr>
        <p:spPr>
          <a:xfrm>
            <a:off x="385763" y="942974"/>
            <a:ext cx="54254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OBSERVATIONS:</a:t>
            </a:r>
          </a:p>
          <a:p>
            <a:endParaRPr lang="en-US" sz="4400" dirty="0"/>
          </a:p>
          <a:p>
            <a:r>
              <a:rPr lang="en-US" sz="4400" dirty="0"/>
              <a:t>VERY NICE CAMERA THAT IS A CROSS BETWEEN A DSLR AND A CINEMA CAMERA.</a:t>
            </a:r>
          </a:p>
          <a:p>
            <a:endParaRPr lang="en-US" sz="44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65855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JUST UNDER THE HANDLE (SORTA HIDDEN) ON THE RIGHT, IS THE BATTERY RELEASE BUTTON.</a:t>
            </a:r>
          </a:p>
          <a:p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73A7EFD-1C74-6E4C-BE9D-B93BABF49E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59" r="31058"/>
          <a:stretch/>
        </p:blipFill>
        <p:spPr>
          <a:xfrm>
            <a:off x="6043613" y="355313"/>
            <a:ext cx="5486400" cy="62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68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EAB00BE-7483-0F47-B0AE-401DD2C013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73" t="13681" r="7001"/>
          <a:stretch/>
        </p:blipFill>
        <p:spPr>
          <a:xfrm>
            <a:off x="4657724" y="2171879"/>
            <a:ext cx="7286625" cy="4557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82840"/>
            <a:ext cx="3968356" cy="6186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ON THE BACK OF THE HANDLE GRIP IS ONE OF THE MOST IMPORTANT PARTS OF THE C100:</a:t>
            </a:r>
          </a:p>
          <a:p>
            <a:r>
              <a:rPr lang="en-US" sz="4400" dirty="0"/>
              <a:t>THE JOYSTICK</a:t>
            </a:r>
          </a:p>
          <a:p>
            <a:endParaRPr lang="en-US" sz="4400" dirty="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xmlns="" id="{8A840E81-5A10-1E45-B525-95226F0D51B9}"/>
              </a:ext>
            </a:extLst>
          </p:cNvPr>
          <p:cNvSpPr/>
          <p:nvPr/>
        </p:nvSpPr>
        <p:spPr>
          <a:xfrm rot="21015724">
            <a:off x="3927650" y="4839924"/>
            <a:ext cx="4670074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31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THE JOYSTICK IS SUPER DUPER IMPORTANT.</a:t>
            </a:r>
          </a:p>
          <a:p>
            <a:endParaRPr lang="en-US" sz="4400" dirty="0"/>
          </a:p>
          <a:p>
            <a:r>
              <a:rPr lang="en-US" sz="4400" dirty="0"/>
              <a:t>YOU WILL BE USING THIS A LOT!</a:t>
            </a:r>
          </a:p>
          <a:p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09BD6F3-578C-6945-BA87-1592224A9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613" y="271349"/>
            <a:ext cx="6030920" cy="598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70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EAB00BE-7483-0F47-B0AE-401DD2C013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73" t="13681" r="7001"/>
          <a:stretch/>
        </p:blipFill>
        <p:spPr>
          <a:xfrm>
            <a:off x="4657724" y="2171879"/>
            <a:ext cx="7286625" cy="4557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ALSO THE MAGNIFYER TO HELP WITH FOCUSING.</a:t>
            </a:r>
          </a:p>
          <a:p>
            <a:endParaRPr lang="en-US" sz="4400" dirty="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xmlns="" id="{8A840E81-5A10-1E45-B525-95226F0D51B9}"/>
              </a:ext>
            </a:extLst>
          </p:cNvPr>
          <p:cNvSpPr/>
          <p:nvPr/>
        </p:nvSpPr>
        <p:spPr>
          <a:xfrm rot="21015724">
            <a:off x="2113137" y="4454161"/>
            <a:ext cx="4670074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15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95E3C4D-0A21-8D46-83E4-7BF8F1B3A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687" b="12924"/>
          <a:stretch/>
        </p:blipFill>
        <p:spPr>
          <a:xfrm>
            <a:off x="5372100" y="2043291"/>
            <a:ext cx="6357938" cy="44290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ON THE UPPER RIGHT SIDE IS THE TWO XLR INPUTS.</a:t>
            </a:r>
          </a:p>
          <a:p>
            <a:r>
              <a:rPr lang="en-US" sz="4400" dirty="0"/>
              <a:t>HERE’S SOMETHING KINDA CRAZY:</a:t>
            </a:r>
          </a:p>
          <a:p>
            <a:r>
              <a:rPr lang="en-US" sz="4400" dirty="0"/>
              <a:t>CHANNEL 2 IS ON THE LEFT.  BEWARE!</a:t>
            </a:r>
          </a:p>
          <a:p>
            <a:endParaRPr lang="en-US" sz="4400" dirty="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xmlns="" id="{8A840E81-5A10-1E45-B525-95226F0D51B9}"/>
              </a:ext>
            </a:extLst>
          </p:cNvPr>
          <p:cNvSpPr/>
          <p:nvPr/>
        </p:nvSpPr>
        <p:spPr>
          <a:xfrm rot="21015724">
            <a:off x="2992105" y="5554298"/>
            <a:ext cx="4670074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22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110871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ON TOP OF THE UPPER HANDLE ARE THE MIC LOUDNESS </a:t>
            </a:r>
            <a:r>
              <a:rPr lang="en-US" sz="4400" dirty="0"/>
              <a:t>K</a:t>
            </a:r>
            <a:r>
              <a:rPr lang="en-US" sz="4400" dirty="0" smtClean="0"/>
              <a:t>NOBS </a:t>
            </a:r>
            <a:r>
              <a:rPr lang="en-US" sz="4400" dirty="0"/>
              <a:t>AND THE RECORD BUTTON</a:t>
            </a:r>
          </a:p>
          <a:p>
            <a:endParaRPr lang="en-US" sz="4400" dirty="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xmlns="" id="{8A840E81-5A10-1E45-B525-95226F0D51B9}"/>
              </a:ext>
            </a:extLst>
          </p:cNvPr>
          <p:cNvSpPr/>
          <p:nvPr/>
        </p:nvSpPr>
        <p:spPr>
          <a:xfrm rot="21015724">
            <a:off x="2992105" y="5554298"/>
            <a:ext cx="4670074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A64A748-D4DC-BC43-BE00-223201D9FE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27" r="16360"/>
          <a:stretch/>
        </p:blipFill>
        <p:spPr>
          <a:xfrm>
            <a:off x="2028825" y="2833628"/>
            <a:ext cx="7158038" cy="376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34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60150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BY THE WAY, THERE ARE THREE PLACES TO HIT RECORD.  JEESH.</a:t>
            </a:r>
          </a:p>
          <a:p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3B7CBE7-4F01-964C-87FB-9F632B6F9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775" y="617537"/>
            <a:ext cx="50927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13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D5068D8-7926-7240-A685-E9411064F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6" r="23812"/>
          <a:stretch/>
        </p:blipFill>
        <p:spPr>
          <a:xfrm>
            <a:off x="5043487" y="928688"/>
            <a:ext cx="7015163" cy="56435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82841"/>
            <a:ext cx="429057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ALSO ON THE UPPER HANDLE, ALL THE MIC STUFF FOR CHANNELS ONE &amp; TWO.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3632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1CB59FF-B1D2-AF49-85D2-743172AD8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543" y="2171879"/>
            <a:ext cx="8215313" cy="4621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266700" y="728336"/>
            <a:ext cx="115300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BESIDES AN LCD, YOU ALSO HAVE A VIEWFINDER IN THE BACK.</a:t>
            </a:r>
          </a:p>
          <a:p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8309AA-6058-C04F-91E9-D26800234A2D}"/>
              </a:ext>
            </a:extLst>
          </p:cNvPr>
          <p:cNvSpPr txBox="1"/>
          <p:nvPr/>
        </p:nvSpPr>
        <p:spPr>
          <a:xfrm>
            <a:off x="317897" y="1959233"/>
            <a:ext cx="321945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TO SET THE FOCUS TO YOUR EYE, THERE IS A KNOB UNDER THE VF.</a:t>
            </a:r>
          </a:p>
          <a:p>
            <a:endParaRPr lang="en-US" sz="4400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9811178">
            <a:off x="3838972" y="5437430"/>
            <a:ext cx="270894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84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266700" y="728336"/>
            <a:ext cx="115300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NOW LET’S LOOK AT THE LCD READOUT TO SEE WHAT IS WHAT: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9811178">
            <a:off x="3838972" y="5437430"/>
            <a:ext cx="270894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A48C33C-014F-6D44-96AC-D02110E51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6" y="2174886"/>
            <a:ext cx="8215313" cy="462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35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4057651" y="0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THE CANON C100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F63873-DC2C-4244-A5E7-060356555E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78" t="26817"/>
          <a:stretch/>
        </p:blipFill>
        <p:spPr>
          <a:xfrm>
            <a:off x="6215063" y="942975"/>
            <a:ext cx="5675916" cy="5800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B1EEDAE-5567-3D47-938E-8BEE5E862F38}"/>
              </a:ext>
            </a:extLst>
          </p:cNvPr>
          <p:cNvSpPr txBox="1"/>
          <p:nvPr/>
        </p:nvSpPr>
        <p:spPr>
          <a:xfrm>
            <a:off x="385763" y="942974"/>
            <a:ext cx="542547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IT DOES &amp; HAS EVERYTHING A DSLR HAS BUT HAS ALL THE FEATURES THAT YOU NEED TO SHOOT VIDEO WITH A ‘CINEMA’ LOOK - AND SOUND.</a:t>
            </a:r>
          </a:p>
          <a:p>
            <a:endParaRPr lang="en-US" sz="44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52801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A48C33C-014F-6D44-96AC-D02110E51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5" y="195845"/>
            <a:ext cx="11701408" cy="65820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3060361" y="1114098"/>
            <a:ext cx="5579434" cy="144655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</a:t>
            </a:r>
            <a:r>
              <a:rPr lang="en-US" sz="4400" dirty="0"/>
              <a:t>BASE ISO ON </a:t>
            </a:r>
            <a:endParaRPr lang="en-US" sz="4400" dirty="0" smtClean="0"/>
          </a:p>
          <a:p>
            <a:r>
              <a:rPr lang="en-US" sz="4400" dirty="0" smtClean="0"/>
              <a:t>THE </a:t>
            </a:r>
            <a:r>
              <a:rPr lang="en-US" sz="4400" dirty="0"/>
              <a:t>C100 IS 800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8498670">
            <a:off x="4152642" y="4690242"/>
            <a:ext cx="1920627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71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9A6F4B-4E9B-1440-B6E0-13A8DF62B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268" y="1995785"/>
            <a:ext cx="8215313" cy="4621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5" y="256848"/>
            <a:ext cx="11432685" cy="144655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LET’S GO TO THE MENU BUTTON, IN THE BACK UNDER THE VF.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7547407">
            <a:off x="8929217" y="3427235"/>
            <a:ext cx="3294157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03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31FD9B-DAB2-CF4A-9AD9-1F2667004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2068116"/>
            <a:ext cx="8515350" cy="4789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5" y="256848"/>
            <a:ext cx="11432685" cy="2123658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TOP MENU ITEM:  CAMERA SETUP</a:t>
            </a:r>
          </a:p>
          <a:p>
            <a:r>
              <a:rPr lang="en-US" sz="4400" dirty="0"/>
              <a:t>LOOK AT ‘LIGHT METERING’ –</a:t>
            </a:r>
          </a:p>
          <a:p>
            <a:r>
              <a:rPr lang="en-US" sz="4400" dirty="0"/>
              <a:t>STANDARD IS USUALLY FINE.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8224313">
            <a:off x="7057555" y="1980456"/>
            <a:ext cx="3294157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04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5" y="256848"/>
            <a:ext cx="11432685" cy="2123658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NEXT:  SHUTTER    CHOOSE SPEED</a:t>
            </a:r>
          </a:p>
          <a:p>
            <a:r>
              <a:rPr lang="en-US" sz="4400" dirty="0"/>
              <a:t>YOU’RE MORE USE TO IT.</a:t>
            </a:r>
          </a:p>
          <a:p>
            <a:endParaRPr lang="en-US" sz="4400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5911066">
            <a:off x="8892619" y="1861868"/>
            <a:ext cx="3294157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21C8574-CC6A-8148-88BA-F8EBD646EF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853"/>
          <a:stretch/>
        </p:blipFill>
        <p:spPr>
          <a:xfrm>
            <a:off x="4462463" y="1959233"/>
            <a:ext cx="7531219" cy="480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94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1BAE2B-6A5B-0142-9779-A0FBF8F65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407" y="2333327"/>
            <a:ext cx="8043863" cy="45246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5" y="256848"/>
            <a:ext cx="11432685" cy="280076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‘FLICKER REDUCTION’  - SET IT TO AUTOMATIC.</a:t>
            </a:r>
          </a:p>
          <a:p>
            <a:r>
              <a:rPr lang="en-US" sz="4400" dirty="0"/>
              <a:t>IF YOU SHOOT A TV SCREEN OR UNDER A BAD FLOURESCENT LIGHT, IT WILL TRY AND REDUCE FLICKER.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0537698">
            <a:off x="7411871" y="3508883"/>
            <a:ext cx="3294157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43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4943780" cy="415498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CINEMA LOCKED:</a:t>
            </a:r>
          </a:p>
          <a:p>
            <a:r>
              <a:rPr lang="en-US" sz="4400" dirty="0"/>
              <a:t>THAT SHOULD BE OFF UNLESS YOU WANT TO USE THE SPECIAL SETTINGS PRESETS.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0537698">
            <a:off x="7411871" y="3508883"/>
            <a:ext cx="3294157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24FE05-9CB8-D343-9243-693883125C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96" r="42885"/>
          <a:stretch/>
        </p:blipFill>
        <p:spPr>
          <a:xfrm>
            <a:off x="5915025" y="1784295"/>
            <a:ext cx="6246972" cy="460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19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B1970C-4394-D14C-ABAF-558F9005E9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65" r="21991"/>
          <a:stretch/>
        </p:blipFill>
        <p:spPr>
          <a:xfrm>
            <a:off x="4859567" y="2757489"/>
            <a:ext cx="6915150" cy="410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2123658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OTHER FUNCTIONS:</a:t>
            </a:r>
          </a:p>
          <a:p>
            <a:r>
              <a:rPr lang="en-US" sz="4400" dirty="0"/>
              <a:t>SYSTEM FREQUENCY  - MAKE SURE IT IS SET TO 59.94 HZ.  THAT IS THE U.S. FREQUENCY.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0537698">
            <a:off x="9485435" y="5312013"/>
            <a:ext cx="2002849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42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483209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OTHER FUNCTIONS:</a:t>
            </a:r>
          </a:p>
          <a:p>
            <a:r>
              <a:rPr lang="en-US" sz="4400" dirty="0"/>
              <a:t>SUPER DUPER IMPORTANT!</a:t>
            </a:r>
          </a:p>
          <a:p>
            <a:r>
              <a:rPr lang="en-US" sz="4400" dirty="0"/>
              <a:t>THE HIGHER THE BETTER. ALSO, LPCM IS BETTER AUDIO.</a:t>
            </a:r>
          </a:p>
          <a:p>
            <a:r>
              <a:rPr lang="en-US" sz="4400" dirty="0"/>
              <a:t>MAKE SURE IT IS</a:t>
            </a:r>
          </a:p>
          <a:p>
            <a:r>
              <a:rPr lang="en-US" sz="4400" dirty="0"/>
              <a:t>HERE, AND LEAVE</a:t>
            </a:r>
          </a:p>
          <a:p>
            <a:r>
              <a:rPr lang="en-US" sz="4400" dirty="0"/>
              <a:t>IT HERE.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0537698">
            <a:off x="9485435" y="5312013"/>
            <a:ext cx="2002849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C22F4B-15BA-EB4B-8AC6-6E2874B961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26" r="33226" b="17777"/>
          <a:stretch/>
        </p:blipFill>
        <p:spPr>
          <a:xfrm>
            <a:off x="4757738" y="2671762"/>
            <a:ext cx="7158038" cy="401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60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618630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OTHER FUNCTIONS:</a:t>
            </a:r>
          </a:p>
          <a:p>
            <a:r>
              <a:rPr lang="en-US" sz="4400" dirty="0"/>
              <a:t>FRAME RATE.  ALSO </a:t>
            </a:r>
            <a:r>
              <a:rPr lang="en-US" sz="4400" dirty="0" smtClean="0"/>
              <a:t>IMPORTANT</a:t>
            </a:r>
            <a:r>
              <a:rPr lang="en-US" sz="4400" dirty="0"/>
              <a:t>!</a:t>
            </a:r>
          </a:p>
          <a:p>
            <a:endParaRPr lang="en-US" sz="4400" dirty="0"/>
          </a:p>
          <a:p>
            <a:r>
              <a:rPr lang="en-US" sz="4400" dirty="0"/>
              <a:t>SET IT TO 24P.</a:t>
            </a:r>
          </a:p>
          <a:p>
            <a:r>
              <a:rPr lang="en-US" sz="4400" dirty="0"/>
              <a:t>NEVER ANY OF THE</a:t>
            </a:r>
          </a:p>
          <a:p>
            <a:r>
              <a:rPr lang="en-US" sz="4400" dirty="0"/>
              <a:t>OTHERS.  THEY SUCK.</a:t>
            </a:r>
          </a:p>
          <a:p>
            <a:r>
              <a:rPr lang="en-US" sz="4400" dirty="0"/>
              <a:t>THAT’S WHY THEY</a:t>
            </a:r>
          </a:p>
          <a:p>
            <a:r>
              <a:rPr lang="en-US" sz="4400" dirty="0"/>
              <a:t>CALL THIS A CINEMA</a:t>
            </a:r>
          </a:p>
          <a:p>
            <a:r>
              <a:rPr lang="en-US" sz="4400" dirty="0"/>
              <a:t>CAMERA.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0537698">
            <a:off x="9485435" y="5312013"/>
            <a:ext cx="2002849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F37041-B989-7E40-9BE7-DDA8BEBD7B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5" t="11626" r="31884" b="9532"/>
          <a:stretch/>
        </p:blipFill>
        <p:spPr>
          <a:xfrm>
            <a:off x="5471949" y="2057400"/>
            <a:ext cx="6258229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25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280076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HERE ARE THE AVAILABLE FRAME RATES &amp; RESOLUTION:</a:t>
            </a:r>
          </a:p>
          <a:p>
            <a:r>
              <a:rPr lang="en-US" sz="4400" dirty="0"/>
              <a:t>NOT MANY CHOICES AT ALL.  TRUST ME.  KEEP IT AT: 24Mbps LPCM  &amp; 24P.  THAT’S IT.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0537698">
            <a:off x="9485435" y="5312013"/>
            <a:ext cx="2002849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5619809-B8F9-EB4E-8E06-9BFA12026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32" y="3350002"/>
            <a:ext cx="11218533" cy="331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076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3943351" y="-128587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THE CANON C100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F63873-DC2C-4244-A5E7-060356555E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78" t="26817"/>
          <a:stretch/>
        </p:blipFill>
        <p:spPr>
          <a:xfrm>
            <a:off x="4820143" y="828675"/>
            <a:ext cx="5675916" cy="58007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985838" y="1680746"/>
            <a:ext cx="36718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LET’S LOOK AT THE MAIN SIDE FIRST: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xmlns="" id="{BB1FD1CC-7A88-694C-A3AF-B8D335168996}"/>
              </a:ext>
            </a:extLst>
          </p:cNvPr>
          <p:cNvSpPr/>
          <p:nvPr/>
        </p:nvSpPr>
        <p:spPr>
          <a:xfrm>
            <a:off x="3071813" y="4543425"/>
            <a:ext cx="535781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037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314105" y="313723"/>
            <a:ext cx="11201760" cy="184665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3800" dirty="0"/>
              <a:t>OTHER FUNCTIONS:</a:t>
            </a:r>
          </a:p>
          <a:p>
            <a:r>
              <a:rPr lang="en-US" sz="3800" dirty="0" smtClean="0"/>
              <a:t>FORMAT </a:t>
            </a:r>
            <a:r>
              <a:rPr lang="en-US" sz="3800" dirty="0"/>
              <a:t>YOUR CARDS!!  HERE IT’S CALLED ‘INITIALIZE’</a:t>
            </a:r>
          </a:p>
          <a:p>
            <a:endParaRPr lang="en-US" sz="3800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0537698">
            <a:off x="9485435" y="5312013"/>
            <a:ext cx="2002849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F856B8-F9DC-0C48-8853-D62F4D7BF7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80" b="21297"/>
          <a:stretch/>
        </p:blipFill>
        <p:spPr>
          <a:xfrm>
            <a:off x="314105" y="2414075"/>
            <a:ext cx="11244403" cy="411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9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34F1683-99DC-CA4B-AB16-A03516932A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89" r="13399" b="7787"/>
          <a:stretch/>
        </p:blipFill>
        <p:spPr>
          <a:xfrm>
            <a:off x="1157288" y="1598470"/>
            <a:ext cx="10515600" cy="51721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2123658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OKAY. NOW LET’S LOOK AT THE LCD SCREEN AND THE SETTINGS:</a:t>
            </a:r>
          </a:p>
          <a:p>
            <a:endParaRPr lang="en-US" sz="4400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19692965">
            <a:off x="7728071" y="3706798"/>
            <a:ext cx="2002849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6C4F79-ECD7-074D-9F17-C3AEB3071A3B}"/>
              </a:ext>
            </a:extLst>
          </p:cNvPr>
          <p:cNvSpPr txBox="1"/>
          <p:nvPr/>
        </p:nvSpPr>
        <p:spPr>
          <a:xfrm>
            <a:off x="3749845" y="2738003"/>
            <a:ext cx="4462767" cy="144655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THESE LOOK VERY GOOD NOW.</a:t>
            </a:r>
          </a:p>
        </p:txBody>
      </p:sp>
    </p:spTree>
    <p:extLst>
      <p:ext uri="{BB962C8B-B14F-4D97-AF65-F5344CB8AC3E}">
        <p14:creationId xmlns:p14="http://schemas.microsoft.com/office/powerpoint/2010/main" val="1443787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34F1683-99DC-CA4B-AB16-A03516932A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89" r="13399" b="7787"/>
          <a:stretch/>
        </p:blipFill>
        <p:spPr>
          <a:xfrm>
            <a:off x="1157288" y="1598470"/>
            <a:ext cx="10515600" cy="51721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2123658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OKAY. NOW LET’S LOOK AT THE LCD SCREEN AND THE SETTINGS:</a:t>
            </a:r>
          </a:p>
          <a:p>
            <a:endParaRPr lang="en-US" sz="4400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xmlns="" id="{4FBF477D-93A8-CA48-B5FB-D5D2D0E309D3}"/>
              </a:ext>
            </a:extLst>
          </p:cNvPr>
          <p:cNvSpPr/>
          <p:nvPr/>
        </p:nvSpPr>
        <p:spPr>
          <a:xfrm rot="7771559">
            <a:off x="5027900" y="4919573"/>
            <a:ext cx="2002849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6C4F79-ECD7-074D-9F17-C3AEB3071A3B}"/>
              </a:ext>
            </a:extLst>
          </p:cNvPr>
          <p:cNvSpPr txBox="1"/>
          <p:nvPr/>
        </p:nvSpPr>
        <p:spPr>
          <a:xfrm>
            <a:off x="3649832" y="2712761"/>
            <a:ext cx="4462767" cy="144655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FIXED SHUTTER SPEED &amp; ISO</a:t>
            </a:r>
          </a:p>
        </p:txBody>
      </p:sp>
    </p:spTree>
    <p:extLst>
      <p:ext uri="{BB962C8B-B14F-4D97-AF65-F5344CB8AC3E}">
        <p14:creationId xmlns:p14="http://schemas.microsoft.com/office/powerpoint/2010/main" val="1562758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144655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IF YOU JUST PUSH THE JOY STICK, YOU CAN CHANGE THREE SETTINGS VERY QUICKLY: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6C4F79-ECD7-074D-9F17-C3AEB3071A3B}"/>
              </a:ext>
            </a:extLst>
          </p:cNvPr>
          <p:cNvSpPr txBox="1"/>
          <p:nvPr/>
        </p:nvSpPr>
        <p:spPr>
          <a:xfrm>
            <a:off x="3137783" y="1703398"/>
            <a:ext cx="5348993" cy="2123658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ISO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SHUTTER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WHITE BALANCE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960F623-BFEA-6743-B9B6-D5A7E835BB2D}"/>
              </a:ext>
            </a:extLst>
          </p:cNvPr>
          <p:cNvSpPr txBox="1"/>
          <p:nvPr/>
        </p:nvSpPr>
        <p:spPr>
          <a:xfrm>
            <a:off x="223534" y="3866823"/>
            <a:ext cx="11735104" cy="280076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THE WHITE BALANCE MODE WILL LIGHT UP ON THE LCD SCREEN.  TOGGLE TO THE ISO &amp; IT WILL LIGHT UP.  THEN YOU CAN TOGGLE UP OR DOWN TO CHANGE YOUR ISO.  SUPER SIMPLE &amp; FAST!</a:t>
            </a:r>
          </a:p>
        </p:txBody>
      </p:sp>
    </p:spTree>
    <p:extLst>
      <p:ext uri="{BB962C8B-B14F-4D97-AF65-F5344CB8AC3E}">
        <p14:creationId xmlns:p14="http://schemas.microsoft.com/office/powerpoint/2010/main" val="107869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76944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Let’s say you want to check your focus: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C2995C-57F1-6348-90E4-950CDF8486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62" t="18438" r="11406" b="4375"/>
          <a:stretch/>
        </p:blipFill>
        <p:spPr>
          <a:xfrm>
            <a:off x="1412554" y="1406419"/>
            <a:ext cx="9131432" cy="484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68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56896" y="256848"/>
            <a:ext cx="11735104" cy="280076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Push the ‘magnify’ button on the side:</a:t>
            </a:r>
          </a:p>
          <a:p>
            <a:endParaRPr lang="en-US" sz="4400" dirty="0"/>
          </a:p>
          <a:p>
            <a:r>
              <a:rPr lang="en-US" sz="4400" dirty="0"/>
              <a:t>This will magnify your shot</a:t>
            </a:r>
          </a:p>
          <a:p>
            <a:r>
              <a:rPr lang="en-US" sz="4400" dirty="0"/>
              <a:t>So you can focus better.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F5533C0-5ABB-8B4F-B7D8-AF1FF00BB1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8749" r="32453"/>
          <a:stretch/>
        </p:blipFill>
        <p:spPr>
          <a:xfrm rot="5400000">
            <a:off x="6700046" y="1196150"/>
            <a:ext cx="5203060" cy="4977643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A924D909-8C63-D44D-A856-0DA99E9C869F}"/>
              </a:ext>
            </a:extLst>
          </p:cNvPr>
          <p:cNvSpPr/>
          <p:nvPr/>
        </p:nvSpPr>
        <p:spPr>
          <a:xfrm rot="18683612">
            <a:off x="4583886" y="4162118"/>
            <a:ext cx="3810295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72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99708" y="256848"/>
            <a:ext cx="11930367" cy="34778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Now the shot is magnified and you know this because you see the little rectangle box in the upper left corner.  Also, it says it:</a:t>
            </a:r>
          </a:p>
          <a:p>
            <a:endParaRPr lang="en-US" sz="4400" dirty="0"/>
          </a:p>
          <a:p>
            <a:endParaRPr lang="en-US"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91C5FE-B825-CD41-80AC-18EB65F94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114"/>
          <a:stretch/>
        </p:blipFill>
        <p:spPr>
          <a:xfrm>
            <a:off x="2857500" y="2539372"/>
            <a:ext cx="9172575" cy="4018591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A924D909-8C63-D44D-A856-0DA99E9C869F}"/>
              </a:ext>
            </a:extLst>
          </p:cNvPr>
          <p:cNvSpPr/>
          <p:nvPr/>
        </p:nvSpPr>
        <p:spPr>
          <a:xfrm rot="17311443">
            <a:off x="9042694" y="4420235"/>
            <a:ext cx="1873103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xmlns="" id="{80E20292-B26A-BD42-825A-AEE45CE082A3}"/>
              </a:ext>
            </a:extLst>
          </p:cNvPr>
          <p:cNvSpPr/>
          <p:nvPr/>
        </p:nvSpPr>
        <p:spPr>
          <a:xfrm rot="21314001">
            <a:off x="1948500" y="5247463"/>
            <a:ext cx="3607724" cy="800100"/>
          </a:xfrm>
          <a:prstGeom prst="rightArrow">
            <a:avLst>
              <a:gd name="adj1" fmla="val 50440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18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MOST THINGS SHOULD BE EASILY </a:t>
            </a:r>
            <a:r>
              <a:rPr lang="en-US" sz="4400" dirty="0" smtClean="0"/>
              <a:t>IDENTIFIABLE:</a:t>
            </a: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PEAKING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ZEBRA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WFM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IS0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SHUTTER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D810EF-1B12-B840-BBCE-E25E7255BE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50" r="10208"/>
          <a:stretch/>
        </p:blipFill>
        <p:spPr>
          <a:xfrm rot="5400000">
            <a:off x="5318160" y="1255841"/>
            <a:ext cx="6408667" cy="444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91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WHAT IS THIS SYMBOL?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D810EF-1B12-B840-BBCE-E25E7255BE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50" r="10208"/>
          <a:stretch/>
        </p:blipFill>
        <p:spPr>
          <a:xfrm rot="5400000">
            <a:off x="5318160" y="1255841"/>
            <a:ext cx="6408667" cy="4448176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4417530B-EDF6-1443-B82E-9D8986FAEE9C}"/>
              </a:ext>
            </a:extLst>
          </p:cNvPr>
          <p:cNvSpPr/>
          <p:nvPr/>
        </p:nvSpPr>
        <p:spPr>
          <a:xfrm>
            <a:off x="2986088" y="2541270"/>
            <a:ext cx="535781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EAE0DE1-28BB-B44C-BC3D-15179B8E5B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67" t="22469" r="45416" b="21605"/>
          <a:stretch/>
        </p:blipFill>
        <p:spPr>
          <a:xfrm rot="5400000">
            <a:off x="1958135" y="3062735"/>
            <a:ext cx="2961972" cy="406598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5A39860A-F995-CE44-9111-745EB6567BF1}"/>
              </a:ext>
            </a:extLst>
          </p:cNvPr>
          <p:cNvSpPr/>
          <p:nvPr/>
        </p:nvSpPr>
        <p:spPr>
          <a:xfrm>
            <a:off x="2871788" y="4049315"/>
            <a:ext cx="2414587" cy="1879997"/>
          </a:xfrm>
          <a:prstGeom prst="ellipse">
            <a:avLst/>
          </a:prstGeom>
          <a:noFill/>
          <a:ln w="984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40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MANUAL WHITE BALANCE.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D810EF-1B12-B840-BBCE-E25E7255BE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50" r="10208"/>
          <a:stretch/>
        </p:blipFill>
        <p:spPr>
          <a:xfrm rot="5400000">
            <a:off x="5318160" y="1255841"/>
            <a:ext cx="6408667" cy="4448176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4417530B-EDF6-1443-B82E-9D8986FAEE9C}"/>
              </a:ext>
            </a:extLst>
          </p:cNvPr>
          <p:cNvSpPr/>
          <p:nvPr/>
        </p:nvSpPr>
        <p:spPr>
          <a:xfrm>
            <a:off x="2986088" y="2541270"/>
            <a:ext cx="535781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EAE0DE1-28BB-B44C-BC3D-15179B8E5B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67" t="22469" r="45416" b="21605"/>
          <a:stretch/>
        </p:blipFill>
        <p:spPr>
          <a:xfrm rot="5400000">
            <a:off x="1958135" y="3062735"/>
            <a:ext cx="2961972" cy="406598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5A39860A-F995-CE44-9111-745EB6567BF1}"/>
              </a:ext>
            </a:extLst>
          </p:cNvPr>
          <p:cNvSpPr/>
          <p:nvPr/>
        </p:nvSpPr>
        <p:spPr>
          <a:xfrm>
            <a:off x="2871788" y="4049315"/>
            <a:ext cx="2414587" cy="1879997"/>
          </a:xfrm>
          <a:prstGeom prst="ellipse">
            <a:avLst/>
          </a:prstGeom>
          <a:noFill/>
          <a:ln w="984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62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HOLD UP A WHITE CARD AND PUSH THIS.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D810EF-1B12-B840-BBCE-E25E7255BE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50" r="10208"/>
          <a:stretch/>
        </p:blipFill>
        <p:spPr>
          <a:xfrm rot="5400000">
            <a:off x="5318160" y="1255841"/>
            <a:ext cx="6408667" cy="4448176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4417530B-EDF6-1443-B82E-9D8986FAEE9C}"/>
              </a:ext>
            </a:extLst>
          </p:cNvPr>
          <p:cNvSpPr/>
          <p:nvPr/>
        </p:nvSpPr>
        <p:spPr>
          <a:xfrm>
            <a:off x="2986088" y="2541270"/>
            <a:ext cx="5357812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EAE0DE1-28BB-B44C-BC3D-15179B8E5B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67" t="22469" r="45416" b="21605"/>
          <a:stretch/>
        </p:blipFill>
        <p:spPr>
          <a:xfrm rot="5400000">
            <a:off x="1958135" y="3062735"/>
            <a:ext cx="2961972" cy="406598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5A39860A-F995-CE44-9111-745EB6567BF1}"/>
              </a:ext>
            </a:extLst>
          </p:cNvPr>
          <p:cNvSpPr/>
          <p:nvPr/>
        </p:nvSpPr>
        <p:spPr>
          <a:xfrm>
            <a:off x="2871788" y="4049315"/>
            <a:ext cx="2414587" cy="1879997"/>
          </a:xfrm>
          <a:prstGeom prst="ellipse">
            <a:avLst/>
          </a:prstGeom>
          <a:noFill/>
          <a:ln w="984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69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39CDE9-6964-2049-AF02-7EEFE7E242E9}"/>
              </a:ext>
            </a:extLst>
          </p:cNvPr>
          <p:cNvSpPr txBox="1"/>
          <p:nvPr/>
        </p:nvSpPr>
        <p:spPr>
          <a:xfrm>
            <a:off x="266700" y="-44113"/>
            <a:ext cx="742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CANON C100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F6F2D7-7B47-C44A-A72D-A4F753C1252F}"/>
              </a:ext>
            </a:extLst>
          </p:cNvPr>
          <p:cNvSpPr txBox="1"/>
          <p:nvPr/>
        </p:nvSpPr>
        <p:spPr>
          <a:xfrm>
            <a:off x="485775" y="1063883"/>
            <a:ext cx="55578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THIS IS GREAT:</a:t>
            </a:r>
          </a:p>
          <a:p>
            <a:r>
              <a:rPr lang="en-US" sz="4400" dirty="0"/>
              <a:t>INTERNAL ND FILTERS</a:t>
            </a:r>
          </a:p>
          <a:p>
            <a:endParaRPr lang="en-US" sz="4400" dirty="0"/>
          </a:p>
          <a:p>
            <a:r>
              <a:rPr lang="en-US" sz="4400" dirty="0"/>
              <a:t>TURN THE </a:t>
            </a:r>
            <a:r>
              <a:rPr lang="en-US" sz="4400" dirty="0"/>
              <a:t>K</a:t>
            </a:r>
            <a:r>
              <a:rPr lang="en-US" sz="4400" dirty="0" smtClean="0"/>
              <a:t>NOB </a:t>
            </a:r>
            <a:r>
              <a:rPr lang="en-US" sz="4400" dirty="0"/>
              <a:t>AND YOU HAVE 3 ND FILTERS.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D810EF-1B12-B840-BBCE-E25E7255BE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38328" r="10209"/>
          <a:stretch/>
        </p:blipFill>
        <p:spPr>
          <a:xfrm rot="5400000">
            <a:off x="6915401" y="11661"/>
            <a:ext cx="4972048" cy="5434512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4417530B-EDF6-1443-B82E-9D8986FAEE9C}"/>
              </a:ext>
            </a:extLst>
          </p:cNvPr>
          <p:cNvSpPr/>
          <p:nvPr/>
        </p:nvSpPr>
        <p:spPr>
          <a:xfrm rot="20071206">
            <a:off x="4808794" y="4892753"/>
            <a:ext cx="3110195" cy="8001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6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{4A7C9793-365D-9746-8C74-6EAAACA84468}tf10001076</Template>
  <TotalTime>1754</TotalTime>
  <Words>889</Words>
  <Application>Microsoft Macintosh PowerPoint</Application>
  <PresentationFormat>Custom</PresentationFormat>
  <Paragraphs>137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Foster, Larry J.</dc:creator>
  <cp:lastModifiedBy>Jorgiana Jake</cp:lastModifiedBy>
  <cp:revision>21</cp:revision>
  <cp:lastPrinted>2020-01-09T15:25:52Z</cp:lastPrinted>
  <dcterms:created xsi:type="dcterms:W3CDTF">2019-09-17T06:55:13Z</dcterms:created>
  <dcterms:modified xsi:type="dcterms:W3CDTF">2020-01-10T16:29:12Z</dcterms:modified>
</cp:coreProperties>
</file>